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  <p:sldMasterId id="2147483673" r:id="rId3"/>
  </p:sldMasterIdLst>
  <p:notesMasterIdLst>
    <p:notesMasterId r:id="rId49"/>
  </p:notesMasterIdLst>
  <p:handoutMasterIdLst>
    <p:handoutMasterId r:id="rId50"/>
  </p:handoutMasterIdLst>
  <p:sldIdLst>
    <p:sldId id="394" r:id="rId4"/>
    <p:sldId id="500" r:id="rId5"/>
    <p:sldId id="501" r:id="rId6"/>
    <p:sldId id="502" r:id="rId7"/>
    <p:sldId id="503" r:id="rId8"/>
    <p:sldId id="504" r:id="rId9"/>
    <p:sldId id="505" r:id="rId10"/>
    <p:sldId id="506" r:id="rId11"/>
    <p:sldId id="507" r:id="rId12"/>
    <p:sldId id="508" r:id="rId13"/>
    <p:sldId id="509" r:id="rId14"/>
    <p:sldId id="510" r:id="rId15"/>
    <p:sldId id="511" r:id="rId16"/>
    <p:sldId id="512" r:id="rId17"/>
    <p:sldId id="513" r:id="rId18"/>
    <p:sldId id="514" r:id="rId19"/>
    <p:sldId id="515" r:id="rId20"/>
    <p:sldId id="516" r:id="rId21"/>
    <p:sldId id="517" r:id="rId22"/>
    <p:sldId id="518" r:id="rId23"/>
    <p:sldId id="540" r:id="rId24"/>
    <p:sldId id="519" r:id="rId25"/>
    <p:sldId id="520" r:id="rId26"/>
    <p:sldId id="521" r:id="rId27"/>
    <p:sldId id="522" r:id="rId28"/>
    <p:sldId id="523" r:id="rId29"/>
    <p:sldId id="524" r:id="rId30"/>
    <p:sldId id="525" r:id="rId31"/>
    <p:sldId id="526" r:id="rId32"/>
    <p:sldId id="527" r:id="rId33"/>
    <p:sldId id="528" r:id="rId34"/>
    <p:sldId id="541" r:id="rId35"/>
    <p:sldId id="542" r:id="rId36"/>
    <p:sldId id="543" r:id="rId37"/>
    <p:sldId id="544" r:id="rId38"/>
    <p:sldId id="545" r:id="rId39"/>
    <p:sldId id="546" r:id="rId40"/>
    <p:sldId id="529" r:id="rId41"/>
    <p:sldId id="530" r:id="rId42"/>
    <p:sldId id="531" r:id="rId43"/>
    <p:sldId id="532" r:id="rId44"/>
    <p:sldId id="422" r:id="rId45"/>
    <p:sldId id="499" r:id="rId46"/>
    <p:sldId id="393" r:id="rId47"/>
    <p:sldId id="547" r:id="rId48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5C0E"/>
    <a:srgbClr val="F9F0AB"/>
    <a:srgbClr val="F9E6AB"/>
    <a:srgbClr val="F9FAAB"/>
    <a:srgbClr val="767691"/>
    <a:srgbClr val="7676AA"/>
    <a:srgbClr val="603A14"/>
    <a:srgbClr val="BAB398"/>
    <a:srgbClr val="ADA485"/>
    <a:srgbClr val="C6C0AA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26" autoAdjust="0"/>
    <p:restoredTop sz="94660" autoAdjust="0"/>
  </p:normalViewPr>
  <p:slideViewPr>
    <p:cSldViewPr>
      <p:cViewPr varScale="1">
        <p:scale>
          <a:sx n="69" d="100"/>
          <a:sy n="69" d="100"/>
        </p:scale>
        <p:origin x="-344" y="-80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handoutMaster" Target="handoutMasters/handoutMaster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theme" Target="theme/theme1.xml"/><Relationship Id="rId5" Type="http://schemas.openxmlformats.org/officeDocument/2006/relationships/slide" Target="slides/slide2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8" Type="http://schemas.openxmlformats.org/officeDocument/2006/relationships/slide" Target="slides/slide5.xml"/><Relationship Id="rId51" Type="http://schemas.openxmlformats.org/officeDocument/2006/relationships/presProps" Target="presProps.xml"/><Relationship Id="rId3" Type="http://schemas.openxmlformats.org/officeDocument/2006/relationships/slideMaster" Target="slideMasters/slideMaster2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9/18/2015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9/18/2015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7907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16101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7620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smtClean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smtClean="0">
              <a:solidFill>
                <a:prstClr val="black"/>
              </a:solidFill>
            </a:endParaRPr>
          </a:p>
          <a:p>
            <a:r>
              <a:rPr lang="en-US" sz="1000" smtClean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 smtClean="0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 smtClean="0">
                <a:solidFill>
                  <a:prstClr val="black"/>
                </a:solidFill>
              </a:rPr>
              <a:t> </a:t>
            </a:r>
            <a:r>
              <a:rPr lang="en-US" sz="1000" smtClean="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45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27620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2280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9/18/2015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603A14"/>
                </a:solidFill>
              </a:rPr>
              <a:t>?</a:t>
            </a:r>
            <a:endParaRPr lang="en-US" sz="2400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 smtClean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88799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1436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9/18/2015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48645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ource Code Examp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 marL="0" indent="0">
              <a:buNone/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Sample source code:</a:t>
            </a:r>
            <a:endParaRPr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24013" y="1892119"/>
            <a:ext cx="10940800" cy="1689281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4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 smtClean="0"/>
              <a:t>Source code box</a:t>
            </a:r>
          </a:p>
          <a:p>
            <a:pPr marL="0" lvl="0"/>
            <a:r>
              <a:rPr lang="en-US" noProof="1" smtClean="0"/>
              <a:t>…</a:t>
            </a:r>
          </a:p>
          <a:p>
            <a:pPr marL="0" lvl="0"/>
            <a:r>
              <a:rPr lang="en-US" noProof="1" smtClean="0"/>
              <a:t>…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77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9/18/2015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0241818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3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3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58776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8.jpeg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9/18/2015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72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9/18/2015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1462081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://softuni.bg/" TargetMode="External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jpeg"/><Relationship Id="rId5" Type="http://schemas.openxmlformats.org/officeDocument/2006/relationships/image" Target="../media/image3.png"/><Relationship Id="rId4" Type="http://schemas.openxmlformats.org/officeDocument/2006/relationships/image" Target="../media/image11.png"/><Relationship Id="rId9" Type="http://schemas.openxmlformats.org/officeDocument/2006/relationships/image" Target="../media/image1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hyperlink" Target="http://www.tonybuzan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jpeg"/><Relationship Id="rId4" Type="http://schemas.openxmlformats.org/officeDocument/2006/relationships/hyperlink" Target="http://www.scribd.com/doc/28330905/The-Mind-Map-Book-Tony-Buzan-1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lor.sccsc.edu/lr/teachingStrategies/mindMapping/mindMap.html" TargetMode="External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hyperlink" Target="http://mappio.com/mindmap/miwisdom/william-shakespeare-the-tempest-structure-analysis-mind-map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2" Type="http://schemas.openxmlformats.org/officeDocument/2006/relationships/hyperlink" Target="http://www.mindmapart.com/who-moved-my-cheese-mind-map-thum-cheng-cheong/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hyperlink" Target="http://www.mind-mapping.co.uk/make-mind-map.htm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hyperlink" Target="http://litemind.com/what-is-mind-mapping/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hyperlink" Target="http://patrec.cs.tu-dortmund.de/cms/en/home/Research/DAR/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rt-is-fun.com/create-a-mind-map.html" TargetMode="External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buzan.com.au/" TargetMode="Externa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gif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cribd.com/doc/28330905/The-Mind-Map-Book-Tony-Buzan-1" TargetMode="External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28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hyperlink" Target="http://www.scribd.com/doc/28330905/The-Mind-Map-Book-Tony-Buzan-1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jpeg"/><Relationship Id="rId4" Type="http://schemas.openxmlformats.org/officeDocument/2006/relationships/hyperlink" Target="http://bit.ly/XBrLdt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hyperlink" Target="http://www.thinkbuzan.com/iMindMap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ifehack.bg/freebies/nai-dobrite-instrumenti-v-sveta-za-sazdavane-na-mind-map/" TargetMode="External"/><Relationship Id="rId2" Type="http://schemas.openxmlformats.org/officeDocument/2006/relationships/hyperlink" Target="https://app.imindmap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hyperlink" Target="http://freeplane.sourceforge.net/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hyperlink" Target="https://coggle.it/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Brain" TargetMode="External"/><Relationship Id="rId2" Type="http://schemas.openxmlformats.org/officeDocument/2006/relationships/hyperlink" Target="http://en.wikipedia.org/wiki/Neuron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gi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hyperlink" Target="http://komfo.com/" TargetMode="External"/><Relationship Id="rId13" Type="http://schemas.openxmlformats.org/officeDocument/2006/relationships/image" Target="../media/image72.png"/><Relationship Id="rId18" Type="http://schemas.openxmlformats.org/officeDocument/2006/relationships/hyperlink" Target="http://www.infragistics.com/" TargetMode="External"/><Relationship Id="rId3" Type="http://schemas.openxmlformats.org/officeDocument/2006/relationships/hyperlink" Target="https://softuni.bg/courses/teamwork-and-personal-skills/" TargetMode="External"/><Relationship Id="rId21" Type="http://schemas.openxmlformats.org/officeDocument/2006/relationships/image" Target="../media/image76.png"/><Relationship Id="rId7" Type="http://schemas.openxmlformats.org/officeDocument/2006/relationships/image" Target="../media/image69.png"/><Relationship Id="rId12" Type="http://schemas.openxmlformats.org/officeDocument/2006/relationships/hyperlink" Target="http://www.softwaregroup-bg.com/" TargetMode="External"/><Relationship Id="rId17" Type="http://schemas.openxmlformats.org/officeDocument/2006/relationships/image" Target="../media/image74.png"/><Relationship Id="rId2" Type="http://schemas.openxmlformats.org/officeDocument/2006/relationships/notesSlide" Target="../notesSlides/notesSlide2.xml"/><Relationship Id="rId16" Type="http://schemas.openxmlformats.org/officeDocument/2006/relationships/hyperlink" Target="http://www.indeavr.com/" TargetMode="External"/><Relationship Id="rId20" Type="http://schemas.openxmlformats.org/officeDocument/2006/relationships/hyperlink" Target="http://netpeak.bg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xs-software.com/" TargetMode="External"/><Relationship Id="rId11" Type="http://schemas.openxmlformats.org/officeDocument/2006/relationships/image" Target="../media/image71.png"/><Relationship Id="rId5" Type="http://schemas.openxmlformats.org/officeDocument/2006/relationships/image" Target="../media/image68.png"/><Relationship Id="rId15" Type="http://schemas.openxmlformats.org/officeDocument/2006/relationships/image" Target="../media/image73.png"/><Relationship Id="rId23" Type="http://schemas.openxmlformats.org/officeDocument/2006/relationships/image" Target="../media/image77.png"/><Relationship Id="rId10" Type="http://schemas.openxmlformats.org/officeDocument/2006/relationships/hyperlink" Target="http://smartit.bg/" TargetMode="External"/><Relationship Id="rId19" Type="http://schemas.openxmlformats.org/officeDocument/2006/relationships/image" Target="../media/image75.png"/><Relationship Id="rId4" Type="http://schemas.openxmlformats.org/officeDocument/2006/relationships/hyperlink" Target="http://www.luxoft.com/" TargetMode="External"/><Relationship Id="rId9" Type="http://schemas.openxmlformats.org/officeDocument/2006/relationships/image" Target="../media/image70.png"/><Relationship Id="rId14" Type="http://schemas.openxmlformats.org/officeDocument/2006/relationships/hyperlink" Target="http://www.superhosting.bg/" TargetMode="External"/><Relationship Id="rId22" Type="http://schemas.openxmlformats.org/officeDocument/2006/relationships/hyperlink" Target="http://www.milestonesys.com/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hyperlink" Target="http://creativecommons.org/licenses/by-nc-sa/3.0/deed.en_US" TargetMode="External"/><Relationship Id="rId4" Type="http://schemas.openxmlformats.org/officeDocument/2006/relationships/hyperlink" Target="http://telerikacademy.com/Courses/Courses/Details/22" TargetMode="Externa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81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8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79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78.png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://www.facebook.com/SoftwareUniversity" TargetMode="Externa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13" Type="http://schemas.openxmlformats.org/officeDocument/2006/relationships/image" Target="../media/image85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8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83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Relationship Id="rId14" Type="http://schemas.openxmlformats.org/officeDocument/2006/relationships/image" Target="../media/image8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rammarmindmaps.com/about-mind-maps/" TargetMode="External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113212" y="809648"/>
            <a:ext cx="7382341" cy="101915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3BE60"/>
                </a:solidFill>
              </a:rPr>
              <a:t>Mind Mapping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579812" y="1800219"/>
            <a:ext cx="7915741" cy="1704982"/>
          </a:xfrm>
        </p:spPr>
        <p:txBody>
          <a:bodyPr>
            <a:normAutofit fontScale="92500"/>
          </a:bodyPr>
          <a:lstStyle/>
          <a:p>
            <a:pPr>
              <a:lnSpc>
                <a:spcPct val="95000"/>
              </a:lnSpc>
              <a:defRPr/>
            </a:pPr>
            <a:r>
              <a:rPr lang="en-US" dirty="0"/>
              <a:t>Visually Outline Ideas, Take Notes Efficiently, Summarize Information, Improve Memorization</a:t>
            </a:r>
            <a:endParaRPr lang="bg-BG" dirty="0"/>
          </a:p>
        </p:txBody>
      </p:sp>
      <p:pic>
        <p:nvPicPr>
          <p:cNvPr id="102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983" y="3154033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33" t="-11972" r="-4044" b="1048"/>
          <a:stretch/>
        </p:blipFill>
        <p:spPr bwMode="auto">
          <a:xfrm>
            <a:off x="825157" y="2068542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9" name="Picture 2" descr="https://encrypted-tbn2.gstatic.com/images?q=tbn:ANd9GcTTTFPxWbsGQDGb4NhwDBAo_VSbzFjXH6kl68ccSgOcCksla1gn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645" y="218948"/>
            <a:ext cx="1600200" cy="1658127"/>
          </a:xfrm>
          <a:prstGeom prst="rect">
            <a:avLst/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3012" y="4331188"/>
            <a:ext cx="5172540" cy="1823321"/>
          </a:xfrm>
          <a:prstGeom prst="roundRect">
            <a:avLst>
              <a:gd name="adj" fmla="val 4333"/>
            </a:avLst>
          </a:prstGeom>
          <a:effectLst>
            <a:softEdge rad="63500"/>
          </a:effectLst>
        </p:spPr>
      </p:pic>
      <p:sp>
        <p:nvSpPr>
          <p:cNvPr id="18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343400"/>
            <a:ext cx="3187613" cy="525135"/>
          </a:xfrm>
        </p:spPr>
        <p:txBody>
          <a:bodyPr/>
          <a:lstStyle/>
          <a:p>
            <a:r>
              <a:rPr lang="en-US" dirty="0" smtClean="0"/>
              <a:t>SoftUni Team</a:t>
            </a:r>
            <a:endParaRPr lang="en-US" dirty="0"/>
          </a:p>
        </p:txBody>
      </p:sp>
      <p:sp>
        <p:nvSpPr>
          <p:cNvPr id="20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4813299"/>
            <a:ext cx="3187614" cy="444343"/>
          </a:xfrm>
        </p:spPr>
        <p:txBody>
          <a:bodyPr/>
          <a:lstStyle/>
          <a:p>
            <a:r>
              <a:rPr lang="en-US" dirty="0"/>
              <a:t>Technical </a:t>
            </a:r>
            <a:r>
              <a:rPr lang="en-US" dirty="0" smtClean="0"/>
              <a:t>Trainers</a:t>
            </a:r>
            <a:endParaRPr lang="en-US" dirty="0"/>
          </a:p>
        </p:txBody>
      </p:sp>
      <p:sp>
        <p:nvSpPr>
          <p:cNvPr id="2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257800"/>
            <a:ext cx="3187613" cy="363552"/>
          </a:xfrm>
        </p:spPr>
        <p:txBody>
          <a:bodyPr/>
          <a:lstStyle/>
          <a:p>
            <a:r>
              <a:rPr lang="en-US" dirty="0"/>
              <a:t>Software </a:t>
            </a:r>
            <a:r>
              <a:rPr lang="en-US" dirty="0" smtClean="0"/>
              <a:t>University</a:t>
            </a:r>
            <a:endParaRPr lang="en-US" dirty="0"/>
          </a:p>
        </p:txBody>
      </p:sp>
      <p:sp>
        <p:nvSpPr>
          <p:cNvPr id="2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598962"/>
            <a:ext cx="3187613" cy="331235"/>
          </a:xfrm>
        </p:spPr>
        <p:txBody>
          <a:bodyPr/>
          <a:lstStyle/>
          <a:p>
            <a:r>
              <a:rPr lang="en-US" dirty="0">
                <a:hlinkClick r:id="rId8"/>
              </a:rPr>
              <a:t>http://</a:t>
            </a:r>
            <a:r>
              <a:rPr lang="en-US" dirty="0" smtClean="0">
                <a:hlinkClick r:id="rId8"/>
              </a:rPr>
              <a:t>softuni.bg</a:t>
            </a:r>
            <a:endParaRPr lang="en-US" dirty="0"/>
          </a:p>
        </p:txBody>
      </p:sp>
      <p:pic>
        <p:nvPicPr>
          <p:cNvPr id="12" name="Picture 11" descr="http://softuni.bg" title="SoftUni Code Wizard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198812" y="3583771"/>
            <a:ext cx="2358616" cy="258842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 rot="576164">
            <a:off x="4536776" y="3453510"/>
            <a:ext cx="2498749" cy="7201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Teamwork and</a:t>
            </a:r>
            <a:endParaRPr lang="bg-BG" b="1" spc="50" dirty="0" smtClean="0">
              <a:ln w="9525" cmpd="sng">
                <a:solidFill>
                  <a:srgbClr val="FFA72A"/>
                </a:solidFill>
                <a:prstDash val="solid"/>
              </a:ln>
              <a:solidFill>
                <a:srgbClr val="FFF0D9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  <a:p>
            <a:pPr algn="ctr">
              <a:lnSpc>
                <a:spcPct val="85000"/>
              </a:lnSpc>
            </a:pPr>
            <a:r>
              <a:rPr lang="en-US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</a:t>
            </a: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Personal Skills</a:t>
            </a:r>
          </a:p>
        </p:txBody>
      </p:sp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9028199" cy="5570355"/>
          </a:xfrm>
        </p:spPr>
        <p:txBody>
          <a:bodyPr>
            <a:normAutofit/>
          </a:bodyPr>
          <a:lstStyle/>
          <a:p>
            <a:r>
              <a:rPr lang="en-US" dirty="0"/>
              <a:t>The modern mind mapping is popularized by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Tony Buzan</a:t>
            </a:r>
          </a:p>
          <a:p>
            <a:pPr lvl="1"/>
            <a:r>
              <a:rPr lang="en-US" dirty="0"/>
              <a:t>Famous </a:t>
            </a:r>
            <a:r>
              <a:rPr lang="en-US" dirty="0" smtClean="0"/>
              <a:t>educational </a:t>
            </a:r>
            <a:r>
              <a:rPr lang="en-US" dirty="0"/>
              <a:t>consultant from U.K.</a:t>
            </a:r>
          </a:p>
          <a:p>
            <a:pPr lvl="1"/>
            <a:r>
              <a:rPr lang="en-US" dirty="0"/>
              <a:t>Author of 100+ </a:t>
            </a:r>
            <a:r>
              <a:rPr lang="en-US" dirty="0" smtClean="0"/>
              <a:t>books</a:t>
            </a:r>
            <a:endParaRPr lang="en-US" dirty="0"/>
          </a:p>
          <a:p>
            <a:pPr lvl="1"/>
            <a:r>
              <a:rPr lang="en-US" dirty="0" smtClean="0"/>
              <a:t>Popular </a:t>
            </a:r>
            <a:r>
              <a:rPr lang="en-US" dirty="0"/>
              <a:t>psychology </a:t>
            </a:r>
            <a:r>
              <a:rPr lang="en-US" dirty="0" smtClean="0"/>
              <a:t>author</a:t>
            </a:r>
          </a:p>
          <a:p>
            <a:pPr lvl="1"/>
            <a:r>
              <a:rPr lang="en-US" dirty="0" smtClean="0"/>
              <a:t>Expert </a:t>
            </a:r>
            <a:r>
              <a:rPr lang="en-US" dirty="0"/>
              <a:t>in brain development, mnemonic systems, creativity, speed reading and efficient </a:t>
            </a:r>
            <a:r>
              <a:rPr lang="en-US" dirty="0" smtClean="0"/>
              <a:t>learning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Mind Maps: Tony </a:t>
            </a:r>
            <a:r>
              <a:rPr lang="en-US" dirty="0" smtClean="0"/>
              <a:t>Buzan</a:t>
            </a:r>
            <a:endParaRPr lang="en-US" dirty="0"/>
          </a:p>
        </p:txBody>
      </p:sp>
      <p:pic>
        <p:nvPicPr>
          <p:cNvPr id="6146" name="Picture 2" descr="http://addicted2success.com/wp-content/uploads/2011/06/tony-buzan-success.jpg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5812" y="1295400"/>
            <a:ext cx="1600200" cy="2262703"/>
          </a:xfrm>
          <a:prstGeom prst="roundRect">
            <a:avLst>
              <a:gd name="adj" fmla="val 1894"/>
            </a:avLst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ttp://htmlimg1.scribdassets.com/912ry1220wiaxyq/images/1-ec4ba135b0.jpg">
            <a:hlinkClick r:id="rId4"/>
          </p:cNvPr>
          <p:cNvPicPr>
            <a:picLocks noChangeAspect="1" noChangeArrowheads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675813" y="3941021"/>
            <a:ext cx="1600199" cy="2383579"/>
          </a:xfrm>
          <a:prstGeom prst="roundRect">
            <a:avLst>
              <a:gd name="adj" fmla="val 906"/>
            </a:avLst>
          </a:prstGeom>
          <a:noFill/>
          <a:effectLst>
            <a:softEdge rad="127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6377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8799599" cy="557035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Wise people say</a:t>
            </a:r>
          </a:p>
          <a:p>
            <a:pPr lvl="1">
              <a:lnSpc>
                <a:spcPct val="100000"/>
              </a:lnSpc>
            </a:pPr>
            <a:r>
              <a:rPr lang="en-US" sz="3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 picture is worth a 1000 words</a:t>
            </a:r>
          </a:p>
          <a:p>
            <a:pPr>
              <a:lnSpc>
                <a:spcPct val="100000"/>
              </a:lnSpc>
            </a:pP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Tony </a:t>
            </a:r>
            <a:r>
              <a:rPr lang="en-US" sz="3200" noProof="1" smtClean="0">
                <a:solidFill>
                  <a:schemeClr val="tx2">
                    <a:lumMod val="75000"/>
                  </a:schemeClr>
                </a:solidFill>
              </a:rPr>
              <a:t>Buzan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200" dirty="0" smtClean="0"/>
              <a:t>says</a:t>
            </a:r>
            <a:endParaRPr lang="en-US" sz="3200" dirty="0"/>
          </a:p>
          <a:p>
            <a:pPr lvl="1">
              <a:lnSpc>
                <a:spcPct val="100000"/>
              </a:lnSpc>
            </a:pPr>
            <a:r>
              <a:rPr lang="en-US" sz="3000" dirty="0"/>
              <a:t>Did you know that you use less than 1% of your brain?</a:t>
            </a:r>
          </a:p>
          <a:p>
            <a:pPr lvl="2">
              <a:lnSpc>
                <a:spcPct val="100000"/>
              </a:lnSpc>
            </a:pPr>
            <a:r>
              <a:rPr lang="en-US" sz="2600" dirty="0"/>
              <a:t>The good news is that </a:t>
            </a:r>
            <a:r>
              <a:rPr lang="en-US" sz="26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mind</a:t>
            </a:r>
            <a:r>
              <a:rPr lang="en-US" sz="2600" dirty="0"/>
              <a:t> </a:t>
            </a:r>
            <a:r>
              <a:rPr lang="en-US" sz="26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mapping</a:t>
            </a:r>
            <a:r>
              <a:rPr lang="en-US" sz="2600" dirty="0"/>
              <a:t> can access the other 99%</a:t>
            </a:r>
          </a:p>
          <a:p>
            <a:pPr lvl="1">
              <a:lnSpc>
                <a:spcPct val="100000"/>
              </a:lnSpc>
            </a:pPr>
            <a:r>
              <a:rPr lang="en-US" sz="3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Mind</a:t>
            </a:r>
            <a:r>
              <a:rPr lang="en-US" sz="3000" dirty="0"/>
              <a:t> </a:t>
            </a:r>
            <a:r>
              <a:rPr lang="en-US" sz="3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mapping</a:t>
            </a:r>
            <a:r>
              <a:rPr lang="en-US" sz="3000" dirty="0"/>
              <a:t> will greatly enhance your left and right brain cognitive skills</a:t>
            </a:r>
          </a:p>
          <a:p>
            <a:pPr lvl="1">
              <a:lnSpc>
                <a:spcPct val="100000"/>
              </a:lnSpc>
            </a:pPr>
            <a:r>
              <a:rPr lang="en-US" sz="3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Mind maps </a:t>
            </a:r>
            <a:r>
              <a:rPr lang="en-US" sz="3000" dirty="0"/>
              <a:t>will change your life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Power of Mind Mapping</a:t>
            </a:r>
            <a:endParaRPr lang="en-US" dirty="0"/>
          </a:p>
        </p:txBody>
      </p:sp>
      <p:pic>
        <p:nvPicPr>
          <p:cNvPr id="1026" name="Picture 2" descr="File:A picture is worth a thousand words.jpg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276423" y="1447800"/>
            <a:ext cx="2075788" cy="2222156"/>
          </a:xfrm>
          <a:prstGeom prst="roundRect">
            <a:avLst>
              <a:gd name="adj" fmla="val 1570"/>
            </a:avLst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www.buzan.com.au/images/Mind-Map-conference-Singapore-2007-tony-buzan-3.jpg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276422" y="4109623"/>
            <a:ext cx="2075790" cy="2149544"/>
          </a:xfrm>
          <a:prstGeom prst="roundRect">
            <a:avLst>
              <a:gd name="adj" fmla="val 1570"/>
            </a:avLst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8337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 of Mind Maps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4199" y="1219200"/>
            <a:ext cx="8418678" cy="4939776"/>
          </a:xfrm>
          <a:prstGeom prst="roundRect">
            <a:avLst>
              <a:gd name="adj" fmla="val 596"/>
            </a:avLst>
          </a:prstGeom>
        </p:spPr>
      </p:pic>
      <p:sp>
        <p:nvSpPr>
          <p:cNvPr id="6" name="Rectangle 5"/>
          <p:cNvSpPr/>
          <p:nvPr/>
        </p:nvSpPr>
        <p:spPr>
          <a:xfrm>
            <a:off x="188815" y="6432204"/>
            <a:ext cx="83820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Source: </a:t>
            </a:r>
            <a:r>
              <a:rPr lang="en-US" sz="1200" dirty="0">
                <a:hlinkClick r:id="rId3"/>
              </a:rPr>
              <a:t>http://lor.sccsc.edu/lr/teachingStrategies/mindMapping/mindMap.html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677407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 of Mind Maps (2)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88815" y="6445852"/>
            <a:ext cx="83820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Source: </a:t>
            </a:r>
            <a:r>
              <a:rPr lang="en-US" sz="1200" dirty="0">
                <a:hlinkClick r:id="rId2"/>
              </a:rPr>
              <a:t>http://mappio.com/mindmap/miwisdom/william-shakespeare-the-tempest-structure-analysis-mind-map</a:t>
            </a:r>
            <a:endParaRPr lang="en-US" sz="1200" dirty="0"/>
          </a:p>
        </p:txBody>
      </p:sp>
      <p:pic>
        <p:nvPicPr>
          <p:cNvPr id="2050" name="Picture 2" descr="William Shakespeare - The Tempest Structure Analysis | Mind Map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72759" y="1118084"/>
            <a:ext cx="7531654" cy="5126532"/>
          </a:xfrm>
          <a:prstGeom prst="roundRect">
            <a:avLst>
              <a:gd name="adj" fmla="val 596"/>
            </a:avLst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7928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 of Mind Maps (3)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88815" y="6444480"/>
            <a:ext cx="83820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Source: </a:t>
            </a:r>
            <a:r>
              <a:rPr lang="en-US" sz="1200" dirty="0">
                <a:hlinkClick r:id="rId2"/>
              </a:rPr>
              <a:t>http://www.mindmapart.com/who-moved-my-cheese-mind-map-thum-cheng-cheong/</a:t>
            </a:r>
            <a:endParaRPr lang="en-US" sz="1200" dirty="0"/>
          </a:p>
        </p:txBody>
      </p:sp>
      <p:pic>
        <p:nvPicPr>
          <p:cNvPr id="3074" name="Picture 2" descr="http://www.mindmapart.com/wp-content/gallery/thum-cheng-cheong/who-moved-my-cheese.gif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7" t="2634" r="666" b="555"/>
          <a:stretch/>
        </p:blipFill>
        <p:spPr bwMode="auto">
          <a:xfrm>
            <a:off x="2604004" y="1151122"/>
            <a:ext cx="6999616" cy="5063836"/>
          </a:xfrm>
          <a:prstGeom prst="roundRect">
            <a:avLst>
              <a:gd name="adj" fmla="val 596"/>
            </a:avLst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9296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 of Mind Maps (4)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92914" y="6445852"/>
            <a:ext cx="83820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Source: </a:t>
            </a:r>
            <a:r>
              <a:rPr lang="en-US" sz="1200" dirty="0">
                <a:hlinkClick r:id="rId2"/>
              </a:rPr>
              <a:t>http://www.mind-mapping.co.uk/make-mind-map.htm</a:t>
            </a:r>
            <a:endParaRPr lang="en-US" sz="1200" dirty="0"/>
          </a:p>
        </p:txBody>
      </p:sp>
      <p:pic>
        <p:nvPicPr>
          <p:cNvPr id="7170" name="Picture 2" descr="http://www.mind-mapping.co.uk/_images/_Images/ADVICE-AND-INFORMATION/How-to-MindMap-imindmap.jpg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40073" y="1219200"/>
            <a:ext cx="8122190" cy="5089158"/>
          </a:xfrm>
          <a:prstGeom prst="roundRect">
            <a:avLst>
              <a:gd name="adj" fmla="val 596"/>
            </a:avLst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7659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 of Mind Maps (5)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88815" y="6444480"/>
            <a:ext cx="83820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Source: </a:t>
            </a:r>
            <a:r>
              <a:rPr lang="en-US" sz="1200" dirty="0">
                <a:hlinkClick r:id="rId2"/>
              </a:rPr>
              <a:t>http://litemind.com/what-is-mind-mapping/</a:t>
            </a:r>
            <a:endParaRPr lang="en-US" sz="1200" dirty="0"/>
          </a:p>
        </p:txBody>
      </p:sp>
      <p:pic>
        <p:nvPicPr>
          <p:cNvPr id="6146" name="Picture 2" descr="http://litemind.com/wp-content/uploads/2007/08/laws-of-mind-mapping-mindmap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6812" y="1080947"/>
            <a:ext cx="7307580" cy="5219700"/>
          </a:xfrm>
          <a:prstGeom prst="roundRect">
            <a:avLst>
              <a:gd name="adj" fmla="val 596"/>
            </a:avLst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0739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 of Mind Maps (6)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88815" y="6444480"/>
            <a:ext cx="83820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Source: </a:t>
            </a:r>
            <a:r>
              <a:rPr lang="en-US" sz="1200" dirty="0">
                <a:hlinkClick r:id="rId2"/>
              </a:rPr>
              <a:t>http://patrec.cs.tu-dortmund.de/cms/en/home/Research/DAR/</a:t>
            </a:r>
            <a:endParaRPr lang="en-US" sz="1200" dirty="0"/>
          </a:p>
        </p:txBody>
      </p:sp>
      <p:pic>
        <p:nvPicPr>
          <p:cNvPr id="5122" name="Picture 2" descr="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4412" y="1140540"/>
            <a:ext cx="7620000" cy="5109264"/>
          </a:xfrm>
          <a:prstGeom prst="roundRect">
            <a:avLst>
              <a:gd name="adj" fmla="val 944"/>
            </a:avLst>
          </a:prstGeom>
          <a:noFill/>
          <a:ln>
            <a:solidFill>
              <a:schemeClr val="accent4">
                <a:lumMod val="40000"/>
                <a:lumOff val="60000"/>
                <a:alpha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4204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Mind Maps </a:t>
            </a:r>
            <a:r>
              <a:rPr lang="en-US" dirty="0" smtClean="0"/>
              <a:t>(7)</a:t>
            </a:r>
            <a:endParaRPr lang="en-US" dirty="0"/>
          </a:p>
        </p:txBody>
      </p:sp>
      <p:pic>
        <p:nvPicPr>
          <p:cNvPr id="2050" name="Picture 2" descr="http://www.mindmapinspiration.com/wp-content/uploads/2009/05/dealing-with-a-negative-thought-mindmap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60612" y="1130300"/>
            <a:ext cx="7403123" cy="5346700"/>
          </a:xfrm>
          <a:prstGeom prst="roundRect">
            <a:avLst>
              <a:gd name="adj" fmla="val 596"/>
            </a:avLst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3353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Mind Maps </a:t>
            </a:r>
            <a:r>
              <a:rPr lang="en-US" dirty="0" smtClean="0"/>
              <a:t>(8)</a:t>
            </a:r>
            <a:endParaRPr lang="en-US" dirty="0"/>
          </a:p>
        </p:txBody>
      </p:sp>
      <p:pic>
        <p:nvPicPr>
          <p:cNvPr id="3074" name="Picture 2" descr="http://www.art-is-fun.com/image-files/mind-map-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3648" y="1225534"/>
            <a:ext cx="6515020" cy="5099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188815" y="6484740"/>
            <a:ext cx="83820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Source: </a:t>
            </a:r>
            <a:r>
              <a:rPr lang="en-US" sz="1200" dirty="0">
                <a:hlinkClick r:id="rId3"/>
              </a:rPr>
              <a:t>http://www.art-is-fun.com/create-a-mind-map.html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393150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CDCA4730-CB02-4C7F-8500-E1FECC2B187B}" type="slidenum">
              <a:rPr lang="en-US" smtClean="0"/>
              <a:t>2</a:t>
            </a:fld>
            <a:endParaRPr lang="en-US" dirty="0"/>
          </a:p>
        </p:txBody>
      </p:sp>
      <p:sp>
        <p:nvSpPr>
          <p:cNvPr id="74752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449263" indent="-449263">
              <a:lnSpc>
                <a:spcPct val="100000"/>
              </a:lnSpc>
              <a:buFontTx/>
              <a:buAutoNum type="arabicPeriod"/>
              <a:defRPr/>
            </a:pPr>
            <a:r>
              <a:rPr lang="en-US" dirty="0" smtClean="0"/>
              <a:t>The Power of Human Brain</a:t>
            </a:r>
          </a:p>
          <a:p>
            <a:pPr marL="449263" indent="-449263">
              <a:lnSpc>
                <a:spcPct val="100000"/>
              </a:lnSpc>
              <a:buFontTx/>
              <a:buAutoNum type="arabicPeriod"/>
              <a:defRPr/>
            </a:pPr>
            <a:r>
              <a:rPr lang="en-US" dirty="0" smtClean="0"/>
              <a:t>Mind Mapping – Introduction</a:t>
            </a:r>
          </a:p>
          <a:p>
            <a:pPr marL="449263" indent="-449263">
              <a:lnSpc>
                <a:spcPct val="100000"/>
              </a:lnSpc>
              <a:buFontTx/>
              <a:buAutoNum type="arabicPeriod"/>
              <a:defRPr/>
            </a:pPr>
            <a:r>
              <a:rPr lang="en-US" dirty="0"/>
              <a:t>Creating Mind </a:t>
            </a:r>
            <a:r>
              <a:rPr lang="en-US" dirty="0" smtClean="0"/>
              <a:t>Maps – Guidelines</a:t>
            </a:r>
          </a:p>
          <a:p>
            <a:pPr marL="449263" indent="-449263">
              <a:lnSpc>
                <a:spcPct val="100000"/>
              </a:lnSpc>
              <a:buFontTx/>
              <a:buAutoNum type="arabicPeriod"/>
              <a:defRPr/>
            </a:pPr>
            <a:r>
              <a:rPr lang="en-US" dirty="0" smtClean="0"/>
              <a:t>Applications of Mind Mapping</a:t>
            </a:r>
          </a:p>
          <a:p>
            <a:pPr marL="449263" indent="-449263">
              <a:lnSpc>
                <a:spcPct val="100000"/>
              </a:lnSpc>
              <a:buFontTx/>
              <a:buAutoNum type="arabicPeriod"/>
              <a:defRPr/>
            </a:pPr>
            <a:r>
              <a:rPr lang="en-US" dirty="0" smtClean="0"/>
              <a:t>Resources</a:t>
            </a:r>
            <a:endParaRPr lang="bg-BG" dirty="0" smtClean="0"/>
          </a:p>
        </p:txBody>
      </p:sp>
      <p:sp>
        <p:nvSpPr>
          <p:cNvPr id="7475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Table of Contents</a:t>
            </a:r>
            <a:endParaRPr lang="bg-BG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4612" y="4457777"/>
            <a:ext cx="3581400" cy="2035744"/>
          </a:xfrm>
          <a:prstGeom prst="roundRect">
            <a:avLst>
              <a:gd name="adj" fmla="val 1018"/>
            </a:avLst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4212" y="1638368"/>
            <a:ext cx="3429001" cy="4421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643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 of Mind Maps (9)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73579" y="6484740"/>
            <a:ext cx="83820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Source: </a:t>
            </a:r>
            <a:r>
              <a:rPr lang="en-US" sz="1200" dirty="0">
                <a:solidFill>
                  <a:schemeClr val="tx2">
                    <a:lumMod val="75000"/>
                  </a:schemeClr>
                </a:solidFill>
              </a:rPr>
              <a:t>Svetlin Nakov </a:t>
            </a:r>
            <a:r>
              <a:rPr lang="en-US" sz="1200" dirty="0" smtClean="0">
                <a:solidFill>
                  <a:schemeClr val="tx2">
                    <a:lumMod val="75000"/>
                  </a:schemeClr>
                </a:solidFill>
              </a:rPr>
              <a:t>(Software University)</a:t>
            </a:r>
            <a:endParaRPr lang="en-US" sz="1200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6624" y="1107744"/>
            <a:ext cx="7290946" cy="5274478"/>
          </a:xfrm>
          <a:prstGeom prst="roundRect">
            <a:avLst>
              <a:gd name="adj" fmla="val 1401"/>
            </a:avLst>
          </a:prstGeom>
        </p:spPr>
      </p:pic>
    </p:spTree>
    <p:extLst>
      <p:ext uri="{BB962C8B-B14F-4D97-AF65-F5344CB8AC3E}">
        <p14:creationId xmlns:p14="http://schemas.microsoft.com/office/powerpoint/2010/main" val="3371739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 of Mind Maps (10)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73579" y="6484740"/>
            <a:ext cx="83820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Source: </a:t>
            </a:r>
            <a:r>
              <a:rPr lang="en-US" sz="1200" dirty="0">
                <a:solidFill>
                  <a:schemeClr val="tx2">
                    <a:lumMod val="75000"/>
                  </a:schemeClr>
                </a:solidFill>
              </a:rPr>
              <a:t>Svetlin Nakov </a:t>
            </a:r>
            <a:r>
              <a:rPr lang="en-US" sz="1200" dirty="0" smtClean="0">
                <a:solidFill>
                  <a:schemeClr val="tx2">
                    <a:lumMod val="75000"/>
                  </a:schemeClr>
                </a:solidFill>
              </a:rPr>
              <a:t>(Software University)</a:t>
            </a:r>
            <a:endParaRPr lang="en-US" sz="1200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7400" y="1135652"/>
            <a:ext cx="7148412" cy="5188948"/>
          </a:xfrm>
          <a:prstGeom prst="roundRect">
            <a:avLst>
              <a:gd name="adj" fmla="val 596"/>
            </a:avLst>
          </a:prstGeom>
        </p:spPr>
      </p:pic>
    </p:spTree>
    <p:extLst>
      <p:ext uri="{BB962C8B-B14F-4D97-AF65-F5344CB8AC3E}">
        <p14:creationId xmlns:p14="http://schemas.microsoft.com/office/powerpoint/2010/main" val="2201522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Mind Maps </a:t>
            </a:r>
            <a:r>
              <a:rPr lang="en-US" dirty="0" smtClean="0"/>
              <a:t>(11)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958" y="1798443"/>
            <a:ext cx="10980750" cy="3870714"/>
          </a:xfrm>
          <a:prstGeom prst="roundRect">
            <a:avLst>
              <a:gd name="adj" fmla="val 4333"/>
            </a:avLst>
          </a:prstGeom>
          <a:effectLst/>
        </p:spPr>
      </p:pic>
      <p:sp>
        <p:nvSpPr>
          <p:cNvPr id="8" name="Rectangle 7"/>
          <p:cNvSpPr/>
          <p:nvPr/>
        </p:nvSpPr>
        <p:spPr>
          <a:xfrm>
            <a:off x="173579" y="6484740"/>
            <a:ext cx="83820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Source: </a:t>
            </a:r>
            <a:r>
              <a:rPr lang="en-US" sz="1200" dirty="0">
                <a:solidFill>
                  <a:schemeClr val="tx2">
                    <a:lumMod val="75000"/>
                  </a:schemeClr>
                </a:solidFill>
              </a:rPr>
              <a:t>Svetlin Nakov </a:t>
            </a:r>
            <a:r>
              <a:rPr lang="en-US" sz="1200" dirty="0" smtClean="0">
                <a:solidFill>
                  <a:schemeClr val="tx2">
                    <a:lumMod val="75000"/>
                  </a:schemeClr>
                </a:solidFill>
              </a:rPr>
              <a:t>(Software University)</a:t>
            </a:r>
            <a:endParaRPr lang="en-US" sz="12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6748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Mind Maps (</a:t>
            </a:r>
            <a:r>
              <a:rPr lang="en-US" dirty="0" smtClean="0"/>
              <a:t>12)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8547" y="1183908"/>
            <a:ext cx="9177866" cy="5216892"/>
          </a:xfrm>
          <a:prstGeom prst="roundRect">
            <a:avLst>
              <a:gd name="adj" fmla="val 1018"/>
            </a:avLst>
          </a:prstGeom>
        </p:spPr>
      </p:pic>
    </p:spTree>
    <p:extLst>
      <p:ext uri="{BB962C8B-B14F-4D97-AF65-F5344CB8AC3E}">
        <p14:creationId xmlns:p14="http://schemas.microsoft.com/office/powerpoint/2010/main" val="2416749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Mind Maps (</a:t>
            </a:r>
            <a:r>
              <a:rPr lang="en-US" dirty="0" smtClean="0"/>
              <a:t>13)</a:t>
            </a:r>
            <a:endParaRPr lang="bg-BG" dirty="0"/>
          </a:p>
        </p:txBody>
      </p:sp>
      <p:pic>
        <p:nvPicPr>
          <p:cNvPr id="1026" name="Picture 2" descr="C:\NAKOV\Knowledge-Sharing-and-Team-Working\Lectures\Human-Design-p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7612" y="1082377"/>
            <a:ext cx="7112000" cy="5139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173579" y="6484740"/>
            <a:ext cx="83820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Source: </a:t>
            </a:r>
            <a:r>
              <a:rPr lang="en-US" sz="1200" dirty="0">
                <a:solidFill>
                  <a:schemeClr val="tx2">
                    <a:lumMod val="75000"/>
                  </a:schemeClr>
                </a:solidFill>
              </a:rPr>
              <a:t>Svetlin </a:t>
            </a:r>
            <a:r>
              <a:rPr lang="en-US" sz="1200" dirty="0" smtClean="0">
                <a:solidFill>
                  <a:schemeClr val="tx2">
                    <a:lumMod val="75000"/>
                  </a:schemeClr>
                </a:solidFill>
              </a:rPr>
              <a:t>Nakov</a:t>
            </a:r>
            <a:endParaRPr lang="en-US" sz="12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9929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Mind Maps (</a:t>
            </a:r>
            <a:r>
              <a:rPr lang="en-US" dirty="0" smtClean="0"/>
              <a:t>14)</a:t>
            </a:r>
            <a:endParaRPr lang="bg-BG" dirty="0"/>
          </a:p>
        </p:txBody>
      </p:sp>
      <p:pic>
        <p:nvPicPr>
          <p:cNvPr id="2050" name="Picture 2" descr="C:\NAKOV\Knowledge-Sharing-and-Team-Working\Lectures\Human-Desing-p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0644" y="1295400"/>
            <a:ext cx="7986169" cy="464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173579" y="6484740"/>
            <a:ext cx="83820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Source: </a:t>
            </a:r>
            <a:r>
              <a:rPr lang="en-US" sz="1200" dirty="0">
                <a:solidFill>
                  <a:schemeClr val="tx2">
                    <a:lumMod val="75000"/>
                  </a:schemeClr>
                </a:solidFill>
              </a:rPr>
              <a:t>Svetlin </a:t>
            </a:r>
            <a:r>
              <a:rPr lang="en-US" sz="1200" dirty="0" smtClean="0">
                <a:solidFill>
                  <a:schemeClr val="tx2">
                    <a:lumMod val="75000"/>
                  </a:schemeClr>
                </a:solidFill>
              </a:rPr>
              <a:t>Nakov</a:t>
            </a:r>
            <a:endParaRPr lang="en-US" sz="12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706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Mind Maps (</a:t>
            </a:r>
            <a:r>
              <a:rPr lang="en-US" dirty="0" smtClean="0"/>
              <a:t>15)</a:t>
            </a:r>
            <a:endParaRPr lang="bg-BG" dirty="0"/>
          </a:p>
        </p:txBody>
      </p:sp>
      <p:pic>
        <p:nvPicPr>
          <p:cNvPr id="3074" name="Picture 2" descr="C:\NAKOV\Knowledge-Sharing-and-Team-Working\Lectures\Human-Design-p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5812" y="1295400"/>
            <a:ext cx="8087292" cy="473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173579" y="6484740"/>
            <a:ext cx="83820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Source: </a:t>
            </a:r>
            <a:r>
              <a:rPr lang="en-US" sz="1200" dirty="0">
                <a:solidFill>
                  <a:schemeClr val="tx2">
                    <a:lumMod val="75000"/>
                  </a:schemeClr>
                </a:solidFill>
              </a:rPr>
              <a:t>Svetlin </a:t>
            </a:r>
            <a:r>
              <a:rPr lang="en-US" sz="1200" dirty="0" smtClean="0">
                <a:solidFill>
                  <a:schemeClr val="tx2">
                    <a:lumMod val="75000"/>
                  </a:schemeClr>
                </a:solidFill>
              </a:rPr>
              <a:t>Nakov</a:t>
            </a:r>
            <a:endParaRPr lang="en-US" sz="12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8607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5256212" y="793704"/>
            <a:ext cx="5257800" cy="1568497"/>
          </a:xfrm>
        </p:spPr>
        <p:txBody>
          <a:bodyPr/>
          <a:lstStyle/>
          <a:p>
            <a:r>
              <a:rPr lang="en-US" dirty="0" smtClean="0"/>
              <a:t>Creating</a:t>
            </a:r>
            <a:br>
              <a:rPr lang="en-US" dirty="0" smtClean="0"/>
            </a:br>
            <a:r>
              <a:rPr lang="en-US" dirty="0" smtClean="0"/>
              <a:t>Mind Maps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5256212" y="2362200"/>
            <a:ext cx="5257800" cy="762000"/>
          </a:xfrm>
        </p:spPr>
        <p:txBody>
          <a:bodyPr/>
          <a:lstStyle/>
          <a:p>
            <a:r>
              <a:rPr lang="en-US" dirty="0" smtClean="0"/>
              <a:t>Practical Guidelines</a:t>
            </a:r>
            <a:endParaRPr lang="en-US" dirty="0"/>
          </a:p>
        </p:txBody>
      </p:sp>
      <p:pic>
        <p:nvPicPr>
          <p:cNvPr id="8194" name="Picture 2" descr="http://farm8.staticflickr.com/7091/7181465220_ff9186510c_o.jpg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674812" y="1143001"/>
            <a:ext cx="2803506" cy="4984008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1905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8196" name="Picture 4" descr="http://farm6.staticflickr.com/5231/7181459724_5dff62b3d7_o.jpg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940153" y="3365619"/>
            <a:ext cx="3889917" cy="2761390"/>
          </a:xfrm>
          <a:prstGeom prst="round2DiagRect">
            <a:avLst>
              <a:gd name="adj1" fmla="val 16667"/>
              <a:gd name="adj2" fmla="val 0"/>
            </a:avLst>
          </a:prstGeom>
          <a:ln w="1905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2849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Mind Maps: Steps</a:t>
            </a:r>
            <a:endParaRPr lang="en-US" dirty="0"/>
          </a:p>
        </p:txBody>
      </p:sp>
      <p:pic>
        <p:nvPicPr>
          <p:cNvPr id="7" name="Picture 6" descr="Screen Clippi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22748" y="1374456"/>
            <a:ext cx="8291868" cy="4716708"/>
          </a:xfrm>
          <a:prstGeom prst="roundRect">
            <a:avLst>
              <a:gd name="adj" fmla="val 744"/>
            </a:avLst>
          </a:prstGeom>
        </p:spPr>
      </p:pic>
      <p:sp>
        <p:nvSpPr>
          <p:cNvPr id="8" name="Rectangle 7"/>
          <p:cNvSpPr/>
          <p:nvPr/>
        </p:nvSpPr>
        <p:spPr>
          <a:xfrm>
            <a:off x="146285" y="6420071"/>
            <a:ext cx="83820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Source: </a:t>
            </a:r>
            <a:r>
              <a:rPr lang="en-US" sz="1200" dirty="0">
                <a:hlinkClick r:id="rId3"/>
              </a:rPr>
              <a:t>http://buzan.com.au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875657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Set your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purpose</a:t>
            </a:r>
            <a:r>
              <a:rPr lang="en-US" dirty="0" smtClean="0"/>
              <a:t> /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goal</a:t>
            </a:r>
            <a:r>
              <a:rPr lang="en-US" dirty="0" smtClean="0"/>
              <a:t>, e.g.</a:t>
            </a:r>
          </a:p>
          <a:p>
            <a:pPr lvl="1"/>
            <a:r>
              <a:rPr lang="en-US" dirty="0" smtClean="0"/>
              <a:t>Plan your trip to France</a:t>
            </a:r>
          </a:p>
          <a:p>
            <a:pPr lvl="1"/>
            <a:r>
              <a:rPr lang="en-US" dirty="0" smtClean="0"/>
              <a:t>Create the structure of your web site</a:t>
            </a:r>
          </a:p>
          <a:p>
            <a:pPr lvl="1"/>
            <a:r>
              <a:rPr lang="en-US" dirty="0" smtClean="0"/>
              <a:t>Describe what is a "software engineer"</a:t>
            </a:r>
          </a:p>
          <a:p>
            <a:r>
              <a:rPr lang="en-US" dirty="0" smtClean="0"/>
              <a:t>Take a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blank sheet of paper </a:t>
            </a:r>
            <a:r>
              <a:rPr lang="en-US" dirty="0" smtClean="0"/>
              <a:t>(A4 or bigger)</a:t>
            </a:r>
          </a:p>
          <a:p>
            <a:pPr lvl="1"/>
            <a:r>
              <a:rPr lang="en-US" dirty="0" smtClean="0"/>
              <a:t>Always use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landscape</a:t>
            </a:r>
            <a:r>
              <a:rPr lang="en-US" dirty="0" smtClean="0"/>
              <a:t> orientation</a:t>
            </a:r>
          </a:p>
          <a:p>
            <a:r>
              <a:rPr lang="en-US" dirty="0" smtClean="0"/>
              <a:t>Put your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central concept </a:t>
            </a:r>
            <a:r>
              <a:rPr lang="en-US" dirty="0" smtClean="0"/>
              <a:t>(idea)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in the center</a:t>
            </a:r>
          </a:p>
          <a:p>
            <a:pPr lvl="1"/>
            <a:r>
              <a:rPr lang="en-US" dirty="0" smtClean="0"/>
              <a:t>Sketch an image / photo of your central idea</a:t>
            </a:r>
          </a:p>
          <a:p>
            <a:pPr lvl="1"/>
            <a:r>
              <a:rPr lang="en-US" dirty="0"/>
              <a:t>A picture is worth a 1000 </a:t>
            </a:r>
            <a:r>
              <a:rPr lang="en-US" dirty="0" smtClean="0"/>
              <a:t>words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Mind Maps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5212" y="1517532"/>
            <a:ext cx="2743200" cy="1847850"/>
          </a:xfrm>
          <a:prstGeom prst="roundRect">
            <a:avLst>
              <a:gd name="adj" fmla="val 4850"/>
            </a:avLst>
          </a:prstGeom>
        </p:spPr>
      </p:pic>
      <p:pic>
        <p:nvPicPr>
          <p:cNvPr id="4098" name="Picture 2" descr="http://www.singleblackmale.org/wp-content/uploads/2012/07/blank-sheet-of-paper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5111" y="3974982"/>
            <a:ext cx="2543402" cy="2197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5464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2132012" y="4970600"/>
            <a:ext cx="7924800" cy="820600"/>
          </a:xfrm>
        </p:spPr>
        <p:txBody>
          <a:bodyPr/>
          <a:lstStyle/>
          <a:p>
            <a:r>
              <a:rPr lang="en-US" dirty="0" smtClean="0"/>
              <a:t>The Power of Human Brain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2132012" y="5791200"/>
            <a:ext cx="7924800" cy="719034"/>
          </a:xfrm>
        </p:spPr>
        <p:txBody>
          <a:bodyPr/>
          <a:lstStyle/>
          <a:p>
            <a:r>
              <a:rPr lang="en-US" dirty="0" smtClean="0"/>
              <a:t>The Left and Right Hemisphere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8718" y="762000"/>
            <a:ext cx="3811388" cy="3846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250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your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main branches</a:t>
            </a:r>
          </a:p>
          <a:p>
            <a:pPr lvl="1"/>
            <a:r>
              <a:rPr lang="en-US" dirty="0" smtClean="0"/>
              <a:t>A separate branch for each association</a:t>
            </a:r>
          </a:p>
          <a:p>
            <a:pPr lvl="1"/>
            <a:r>
              <a:rPr lang="en-US" dirty="0" smtClean="0"/>
              <a:t>Put a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keyword </a:t>
            </a:r>
            <a:r>
              <a:rPr lang="en-US" dirty="0" smtClean="0"/>
              <a:t>/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image </a:t>
            </a:r>
            <a:r>
              <a:rPr lang="en-US" dirty="0" smtClean="0"/>
              <a:t>at each branch</a:t>
            </a:r>
          </a:p>
          <a:p>
            <a:r>
              <a:rPr lang="en-US" dirty="0"/>
              <a:t>Create your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sub-branches</a:t>
            </a:r>
          </a:p>
          <a:p>
            <a:pPr lvl="1"/>
            <a:r>
              <a:rPr lang="en-US" dirty="0"/>
              <a:t>Bigger branches use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thicker</a:t>
            </a:r>
            <a:r>
              <a:rPr lang="en-US" dirty="0"/>
              <a:t> lines</a:t>
            </a:r>
          </a:p>
          <a:p>
            <a:r>
              <a:rPr lang="en-US" dirty="0" smtClean="0"/>
              <a:t>Use different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colors </a:t>
            </a:r>
            <a:r>
              <a:rPr lang="en-US" dirty="0" smtClean="0"/>
              <a:t>for each branch</a:t>
            </a:r>
          </a:p>
          <a:p>
            <a:pPr lvl="1"/>
            <a:r>
              <a:rPr lang="en-US" dirty="0" smtClean="0"/>
              <a:t>At least 3 colors for emphasis</a:t>
            </a:r>
            <a:r>
              <a:rPr lang="en-US" dirty="0"/>
              <a:t>, structure, </a:t>
            </a:r>
            <a:r>
              <a:rPr lang="en-US" dirty="0" smtClean="0"/>
              <a:t>texture</a:t>
            </a:r>
            <a:r>
              <a:rPr lang="en-US" dirty="0"/>
              <a:t>, and </a:t>
            </a:r>
            <a:r>
              <a:rPr lang="en-US" dirty="0" smtClean="0"/>
              <a:t>creativity</a:t>
            </a:r>
          </a:p>
          <a:p>
            <a:r>
              <a:rPr lang="en-US" dirty="0" smtClean="0"/>
              <a:t>Use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curved</a:t>
            </a:r>
            <a:r>
              <a:rPr lang="en-US" dirty="0" smtClean="0"/>
              <a:t> lines (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organic lines</a:t>
            </a:r>
            <a:r>
              <a:rPr lang="en-US" dirty="0" smtClean="0"/>
              <a:t>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</a:t>
            </a:r>
            <a:r>
              <a:rPr lang="en-US"/>
              <a:t>Mind </a:t>
            </a:r>
            <a:r>
              <a:rPr lang="en-US" smtClean="0"/>
              <a:t>Maps (2)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2212" y="2979520"/>
            <a:ext cx="3890323" cy="1913556"/>
          </a:xfrm>
          <a:prstGeom prst="roundRect">
            <a:avLst>
              <a:gd name="adj" fmla="val 3116"/>
            </a:avLst>
          </a:prstGeom>
        </p:spPr>
      </p:pic>
    </p:spTree>
    <p:extLst>
      <p:ext uri="{BB962C8B-B14F-4D97-AF65-F5344CB8AC3E}">
        <p14:creationId xmlns:p14="http://schemas.microsoft.com/office/powerpoint/2010/main" val="1213908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96529"/>
            <a:ext cx="11804822" cy="557035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Use a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single keyword </a:t>
            </a:r>
            <a:r>
              <a:rPr lang="en-US" sz="3200" dirty="0" smtClean="0"/>
              <a:t>per branch</a:t>
            </a:r>
          </a:p>
          <a:p>
            <a:pPr lvl="1">
              <a:lnSpc>
                <a:spcPct val="100000"/>
              </a:lnSpc>
            </a:pPr>
            <a:r>
              <a:rPr lang="en-US" sz="3000" dirty="0" smtClean="0"/>
              <a:t>Two words </a:t>
            </a:r>
            <a:r>
              <a:rPr lang="en-US" sz="3000" dirty="0" smtClean="0">
                <a:sym typeface="Wingdings" panose="05000000000000000000" pitchFamily="2" charset="2"/>
              </a:rPr>
              <a:t> branch + sub-branch</a:t>
            </a:r>
          </a:p>
          <a:p>
            <a:pPr lvl="1">
              <a:lnSpc>
                <a:spcPct val="100000"/>
              </a:lnSpc>
            </a:pPr>
            <a:r>
              <a:rPr lang="en-US" sz="3000" dirty="0" smtClean="0">
                <a:sym typeface="Wingdings" panose="05000000000000000000" pitchFamily="2" charset="2"/>
              </a:rPr>
              <a:t>Phrases  put into a box</a:t>
            </a:r>
          </a:p>
          <a:p>
            <a:pPr>
              <a:lnSpc>
                <a:spcPct val="100000"/>
              </a:lnSpc>
            </a:pPr>
            <a:r>
              <a:rPr lang="en-US" sz="3200" dirty="0" smtClean="0">
                <a:sym typeface="Wingdings" panose="05000000000000000000" pitchFamily="2" charset="2"/>
              </a:rPr>
              <a:t>Use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images </a:t>
            </a:r>
            <a:r>
              <a:rPr lang="en-US" sz="3200" dirty="0" smtClean="0">
                <a:sym typeface="Wingdings" panose="05000000000000000000" pitchFamily="2" charset="2"/>
              </a:rPr>
              <a:t>/ </a:t>
            </a:r>
            <a:r>
              <a:rPr lang="en-US" sz="3200" dirty="0" smtClean="0">
                <a:solidFill>
                  <a:schemeClr val="accent5">
                    <a:lumMod val="20000"/>
                    <a:lumOff val="80000"/>
                  </a:schemeClr>
                </a:solidFill>
                <a:sym typeface="Wingdings" panose="05000000000000000000" pitchFamily="2" charset="2"/>
              </a:rPr>
              <a:t>symbols</a:t>
            </a:r>
            <a:r>
              <a:rPr lang="en-US" sz="3200" dirty="0" smtClean="0">
                <a:sym typeface="Wingdings" panose="05000000000000000000" pitchFamily="2" charset="2"/>
              </a:rPr>
              <a:t> when possible</a:t>
            </a:r>
          </a:p>
          <a:p>
            <a:pPr lvl="1">
              <a:lnSpc>
                <a:spcPct val="100000"/>
              </a:lnSpc>
            </a:pPr>
            <a:r>
              <a:rPr lang="en-US" sz="3000" dirty="0"/>
              <a:t>A picture is worth a 1000 </a:t>
            </a:r>
            <a:r>
              <a:rPr lang="en-US" sz="3000" dirty="0" smtClean="0"/>
              <a:t>words</a:t>
            </a:r>
          </a:p>
          <a:p>
            <a:pPr>
              <a:lnSpc>
                <a:spcPct val="100000"/>
              </a:lnSpc>
            </a:pPr>
            <a:r>
              <a:rPr lang="en-US" sz="3200" dirty="0" smtClean="0"/>
              <a:t>Prefer </a:t>
            </a:r>
            <a:r>
              <a:rPr lang="en-US" sz="32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uppercase</a:t>
            </a:r>
            <a:r>
              <a:rPr lang="en-US" sz="3200" dirty="0" smtClean="0"/>
              <a:t> letters</a:t>
            </a:r>
          </a:p>
          <a:p>
            <a:pPr lvl="1">
              <a:lnSpc>
                <a:spcPct val="100000"/>
              </a:lnSpc>
            </a:pPr>
            <a:r>
              <a:rPr lang="en-US" sz="3000" dirty="0" smtClean="0"/>
              <a:t>Easier to read and remember</a:t>
            </a:r>
          </a:p>
          <a:p>
            <a:pPr>
              <a:lnSpc>
                <a:spcPct val="100000"/>
              </a:lnSpc>
            </a:pPr>
            <a:r>
              <a:rPr lang="en-US" sz="3200" dirty="0" smtClean="0"/>
              <a:t>Develop your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personal style </a:t>
            </a:r>
            <a:r>
              <a:rPr lang="en-US" sz="3200" dirty="0" smtClean="0"/>
              <a:t>for mind maps</a:t>
            </a:r>
          </a:p>
          <a:p>
            <a:pPr lvl="1">
              <a:lnSpc>
                <a:spcPct val="100000"/>
              </a:lnSpc>
            </a:pPr>
            <a:r>
              <a:rPr lang="en-US" sz="3000" dirty="0" smtClean="0"/>
              <a:t>Start from the basic rules and adapt them</a:t>
            </a:r>
            <a:endParaRPr lang="en-US" sz="3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Mind </a:t>
            </a:r>
            <a:r>
              <a:rPr lang="en-US" dirty="0" smtClean="0"/>
              <a:t>Maps (3)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7412" y="1443264"/>
            <a:ext cx="4258962" cy="1875972"/>
          </a:xfrm>
          <a:prstGeom prst="roundRect">
            <a:avLst>
              <a:gd name="adj" fmla="val 4025"/>
            </a:avLst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7182" y="4038599"/>
            <a:ext cx="3209191" cy="2028031"/>
          </a:xfrm>
          <a:prstGeom prst="roundRect">
            <a:avLst>
              <a:gd name="adj" fmla="val 4025"/>
            </a:avLst>
          </a:prstGeom>
        </p:spPr>
      </p:pic>
    </p:spTree>
    <p:extLst>
      <p:ext uri="{BB962C8B-B14F-4D97-AF65-F5344CB8AC3E}">
        <p14:creationId xmlns:p14="http://schemas.microsoft.com/office/powerpoint/2010/main" val="2934702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766884" y="1295400"/>
            <a:ext cx="5334000" cy="820600"/>
          </a:xfrm>
        </p:spPr>
        <p:txBody>
          <a:bodyPr/>
          <a:lstStyle/>
          <a:p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4766884" y="2156479"/>
            <a:ext cx="5334000" cy="815321"/>
          </a:xfrm>
        </p:spPr>
        <p:txBody>
          <a:bodyPr/>
          <a:lstStyle/>
          <a:p>
            <a:r>
              <a:rPr lang="en-US" dirty="0" smtClean="0"/>
              <a:t>Books, Software, Etc.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7660" y="659839"/>
            <a:ext cx="2606952" cy="2610242"/>
          </a:xfrm>
          <a:prstGeom prst="rect">
            <a:avLst/>
          </a:prstGeom>
        </p:spPr>
      </p:pic>
      <p:pic>
        <p:nvPicPr>
          <p:cNvPr id="8" name="Picture 4" descr="http://htmlimg1.scribdassets.com/912ry1220wiaxyq/images/1-ec4ba135b0.jpg">
            <a:hlinkClick r:id="rId3"/>
          </p:cNvPr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781036" y="3937626"/>
            <a:ext cx="1600199" cy="2383579"/>
          </a:xfrm>
          <a:prstGeom prst="roundRect">
            <a:avLst>
              <a:gd name="adj" fmla="val 906"/>
            </a:avLst>
          </a:prstGeom>
          <a:noFill/>
          <a:effectLst>
            <a:softEdge rad="127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://www.asme.org/wwwasmeorg/media/ASMEMedia/Groups/ASME-pencils_smaller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778032" flipH="1">
            <a:off x="4233397" y="3531632"/>
            <a:ext cx="2524984" cy="2632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3759" y="3658208"/>
            <a:ext cx="3411253" cy="2379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986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2817811" y="1197592"/>
            <a:ext cx="8748601" cy="2277879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/>
              <a:t>The Mind Map Book: How to Use Radiant </a:t>
            </a:r>
            <a:r>
              <a:rPr lang="en-US" sz="3000" dirty="0" smtClean="0"/>
              <a:t>Thinking</a:t>
            </a:r>
            <a:br>
              <a:rPr lang="en-US" sz="3000" dirty="0" smtClean="0"/>
            </a:br>
            <a:r>
              <a:rPr lang="en-US" sz="3000" dirty="0" smtClean="0"/>
              <a:t>to </a:t>
            </a:r>
            <a:r>
              <a:rPr lang="en-US" sz="3000" dirty="0"/>
              <a:t>Maximize Your Brain's Untapped Potential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/>
              <a:t>by Tony Buzan and Barry </a:t>
            </a:r>
            <a:r>
              <a:rPr lang="en-US" sz="3000" noProof="1" smtClean="0"/>
              <a:t>Buzan</a:t>
            </a:r>
            <a:r>
              <a:rPr lang="en-US" sz="3000" dirty="0" smtClean="0"/>
              <a:t/>
            </a:r>
            <a:br>
              <a:rPr lang="en-US" sz="3000" dirty="0" smtClean="0"/>
            </a:br>
            <a:r>
              <a:rPr lang="en-US" sz="3000" dirty="0" smtClean="0"/>
              <a:t>Dutton </a:t>
            </a:r>
            <a:r>
              <a:rPr lang="en-US" sz="3000" dirty="0"/>
              <a:t>Adult, </a:t>
            </a:r>
            <a:r>
              <a:rPr lang="en-US" sz="3000" dirty="0">
                <a:latin typeface="Consolas" panose="020B0609020204030204" pitchFamily="49" charset="0"/>
                <a:cs typeface="Consolas" panose="020B0609020204030204" pitchFamily="49" charset="0"/>
              </a:rPr>
              <a:t>1994</a:t>
            </a:r>
            <a:r>
              <a:rPr lang="bg-BG" sz="3000" dirty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bg-BG" sz="30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3000" dirty="0"/>
              <a:t>ISBN </a:t>
            </a:r>
            <a:r>
              <a:rPr lang="en-US" sz="3000" dirty="0">
                <a:latin typeface="Consolas" panose="020B0609020204030204" pitchFamily="49" charset="0"/>
                <a:cs typeface="Consolas" panose="020B0609020204030204" pitchFamily="49" charset="0"/>
              </a:rPr>
              <a:t>9780525939047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Mind Map Book</a:t>
            </a:r>
            <a:endParaRPr lang="en-US" dirty="0"/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2817810" y="4088897"/>
            <a:ext cx="6324601" cy="2238831"/>
          </a:xfrm>
          <a:prstGeom prst="rect">
            <a:avLst/>
          </a:prstGeom>
        </p:spPr>
        <p:txBody>
          <a:bodyPr/>
          <a:lstStyle>
            <a:lvl1pPr marL="282575" indent="-282575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hangingPunct="1">
              <a:spcBef>
                <a:spcPts val="0"/>
              </a:spcBef>
              <a:buClr>
                <a:srgbClr val="F2B254"/>
              </a:buClr>
              <a:buSzPct val="100000"/>
              <a:buNone/>
            </a:pPr>
            <a:r>
              <a:rPr lang="bg-BG" sz="3000" b="0" dirty="0">
                <a:solidFill>
                  <a:schemeClr val="tx1"/>
                </a:solidFill>
              </a:rPr>
              <a:t>Твоят ум може всичко</a:t>
            </a:r>
            <a:endParaRPr lang="en-US" sz="3000" b="0" dirty="0">
              <a:solidFill>
                <a:schemeClr val="tx1"/>
              </a:solidFill>
            </a:endParaRPr>
          </a:p>
          <a:p>
            <a:pPr marL="0" indent="0" eaLnBrk="1" hangingPunct="1">
              <a:spcBef>
                <a:spcPts val="0"/>
              </a:spcBef>
              <a:buClr>
                <a:srgbClr val="F2B254"/>
              </a:buClr>
              <a:buSzPct val="100000"/>
              <a:buNone/>
            </a:pPr>
            <a:r>
              <a:rPr lang="bg-BG" sz="3000" b="0" noProof="1">
                <a:solidFill>
                  <a:schemeClr val="tx1"/>
                </a:solidFill>
              </a:rPr>
              <a:t>Тони Бюзан и Бари Бюзан</a:t>
            </a:r>
          </a:p>
          <a:p>
            <a:pPr marL="0" indent="0" eaLnBrk="1" hangingPunct="1">
              <a:spcBef>
                <a:spcPts val="0"/>
              </a:spcBef>
              <a:buClr>
                <a:srgbClr val="F2B254"/>
              </a:buClr>
              <a:buSzPct val="100000"/>
              <a:buNone/>
            </a:pPr>
            <a:r>
              <a:rPr lang="bg-BG" sz="3000" b="0" noProof="1">
                <a:solidFill>
                  <a:schemeClr val="tx1"/>
                </a:solidFill>
              </a:rPr>
              <a:t>Софтпрес</a:t>
            </a:r>
            <a:r>
              <a:rPr lang="en-US" sz="3000" b="0" dirty="0">
                <a:solidFill>
                  <a:schemeClr val="tx1"/>
                </a:solidFill>
              </a:rPr>
              <a:t>, </a:t>
            </a:r>
            <a:r>
              <a:rPr lang="bg-BG" sz="3000" b="0" dirty="0">
                <a:solidFill>
                  <a:schemeClr val="tx1"/>
                </a:solidFill>
              </a:rPr>
              <a:t>2010</a:t>
            </a:r>
            <a:br>
              <a:rPr lang="bg-BG" sz="3000" b="0" dirty="0">
                <a:solidFill>
                  <a:schemeClr val="tx1"/>
                </a:solidFill>
              </a:rPr>
            </a:br>
            <a:r>
              <a:rPr lang="en-US" sz="3000" b="0" dirty="0">
                <a:solidFill>
                  <a:schemeClr val="tx1"/>
                </a:solidFill>
              </a:rPr>
              <a:t>ISBN 978-954-685-814-6</a:t>
            </a:r>
          </a:p>
        </p:txBody>
      </p:sp>
      <p:pic>
        <p:nvPicPr>
          <p:cNvPr id="17" name="Picture 4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611" y="1168736"/>
            <a:ext cx="1676400" cy="2377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://i4.helikon.bg/products/4075/15/154075/7280159_b.jpg">
            <a:hlinkClick r:id="rId4"/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/>
          <a:stretch/>
        </p:blipFill>
        <p:spPr bwMode="auto">
          <a:xfrm>
            <a:off x="836612" y="3886200"/>
            <a:ext cx="1676399" cy="2446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ooks ic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4216" y="3223338"/>
            <a:ext cx="3104391" cy="3104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2718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4608599" cy="557035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iMindMap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Tony Buzan' s original mind mapping software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Commercial product, has free limited version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hlinkClick r:id="rId2"/>
              </a:rPr>
              <a:t>www.thinkbuzan.com/iMindMap</a:t>
            </a: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Mind Mapping Software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3812" y="1828800"/>
            <a:ext cx="6316768" cy="3948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414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3236999" cy="5570355"/>
          </a:xfrm>
        </p:spPr>
        <p:txBody>
          <a:bodyPr/>
          <a:lstStyle/>
          <a:p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iMindMap Cloud</a:t>
            </a:r>
          </a:p>
          <a:p>
            <a:pPr lvl="1"/>
            <a:r>
              <a:rPr lang="en-US" dirty="0" smtClean="0"/>
              <a:t>Cloud-based version of iMindMap</a:t>
            </a:r>
          </a:p>
          <a:p>
            <a:pPr lvl="1"/>
            <a:r>
              <a:rPr lang="en-US" dirty="0" smtClean="0">
                <a:hlinkClick r:id="rId2"/>
              </a:rPr>
              <a:t>https://app.imindmap.com</a:t>
            </a:r>
            <a:endParaRPr lang="en-US" dirty="0" smtClean="0">
              <a:hlinkClick r:id="rId3"/>
            </a:endParaRP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Mind Mapping Software (2)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4530" y="1420845"/>
            <a:ext cx="7881882" cy="4827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297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3770399" cy="5570355"/>
          </a:xfrm>
        </p:spPr>
        <p:txBody>
          <a:bodyPr/>
          <a:lstStyle/>
          <a:p>
            <a:pPr>
              <a:lnSpc>
                <a:spcPct val="95000"/>
              </a:lnSpc>
            </a:pP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FreePlane</a:t>
            </a:r>
          </a:p>
          <a:p>
            <a:pPr lvl="1">
              <a:lnSpc>
                <a:spcPct val="95000"/>
              </a:lnSpc>
            </a:pPr>
            <a:r>
              <a:rPr lang="en-US" dirty="0" smtClean="0"/>
              <a:t>Open-source mind mapping tool</a:t>
            </a:r>
          </a:p>
          <a:p>
            <a:pPr lvl="1">
              <a:lnSpc>
                <a:spcPct val="95000"/>
              </a:lnSpc>
            </a:pPr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freeplane.sourceforge.net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Mind Mapping Software (3)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1812" y="1371600"/>
            <a:ext cx="7072200" cy="4978965"/>
          </a:xfrm>
          <a:prstGeom prst="roundRect">
            <a:avLst>
              <a:gd name="adj" fmla="val 1457"/>
            </a:avLst>
          </a:prstGeom>
        </p:spPr>
      </p:pic>
    </p:spTree>
    <p:extLst>
      <p:ext uri="{BB962C8B-B14F-4D97-AF65-F5344CB8AC3E}">
        <p14:creationId xmlns:p14="http://schemas.microsoft.com/office/powerpoint/2010/main" val="3882641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3770399" cy="5570355"/>
          </a:xfrm>
        </p:spPr>
        <p:txBody>
          <a:bodyPr/>
          <a:lstStyle/>
          <a:p>
            <a:pPr>
              <a:lnSpc>
                <a:spcPct val="95000"/>
              </a:lnSpc>
            </a:pP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Coggle</a:t>
            </a:r>
          </a:p>
          <a:p>
            <a:pPr lvl="1">
              <a:lnSpc>
                <a:spcPct val="95000"/>
              </a:lnSpc>
            </a:pPr>
            <a:r>
              <a:rPr lang="en-US" dirty="0" smtClean="0"/>
              <a:t>Online creative platform.</a:t>
            </a:r>
          </a:p>
          <a:p>
            <a:pPr lvl="1">
              <a:lnSpc>
                <a:spcPct val="95000"/>
              </a:lnSpc>
            </a:pPr>
            <a:r>
              <a:rPr lang="en-US" dirty="0" smtClean="0"/>
              <a:t>Collaborates with Google Drive</a:t>
            </a:r>
          </a:p>
          <a:p>
            <a:pPr lvl="1">
              <a:lnSpc>
                <a:spcPct val="95000"/>
              </a:lnSpc>
            </a:pPr>
            <a:r>
              <a:rPr lang="en-US" dirty="0">
                <a:hlinkClick r:id="rId2"/>
              </a:rPr>
              <a:t>https://coggle.it/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Mind Mapping Software (4)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b="6286"/>
          <a:stretch/>
        </p:blipFill>
        <p:spPr>
          <a:xfrm>
            <a:off x="4189367" y="1828800"/>
            <a:ext cx="7516761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832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91328" y="3637568"/>
            <a:ext cx="9296400" cy="820600"/>
          </a:xfrm>
        </p:spPr>
        <p:txBody>
          <a:bodyPr/>
          <a:lstStyle/>
          <a:p>
            <a:r>
              <a:rPr lang="en-US" dirty="0" smtClean="0"/>
              <a:t>Time for Exercises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1812" y="4343400"/>
            <a:ext cx="11125200" cy="2371794"/>
          </a:xfrm>
        </p:spPr>
        <p:txBody>
          <a:bodyPr anchor="t" anchorCtr="0"/>
          <a:lstStyle/>
          <a:p>
            <a:pPr marL="273050" indent="-273050" algn="l">
              <a:buFont typeface="+mj-lt"/>
              <a:buAutoNum type="arabicPeriod"/>
            </a:pPr>
            <a:r>
              <a:rPr lang="en-US" sz="3200" dirty="0" smtClean="0"/>
              <a:t>Create a mind map of your last teamwork project</a:t>
            </a:r>
          </a:p>
          <a:p>
            <a:pPr marL="273050" indent="-273050" algn="l">
              <a:buFont typeface="+mj-lt"/>
              <a:buAutoNum type="arabicPeriod"/>
            </a:pPr>
            <a:r>
              <a:rPr lang="en-US" sz="3200" dirty="0" smtClean="0"/>
              <a:t>Create a mind map of your future in SoftUni</a:t>
            </a:r>
          </a:p>
          <a:p>
            <a:pPr marL="273050" indent="-273050" algn="l">
              <a:buFont typeface="+mj-lt"/>
              <a:buAutoNum type="arabicPeriod"/>
            </a:pPr>
            <a:r>
              <a:rPr lang="en-US" sz="3200" dirty="0" smtClean="0"/>
              <a:t>Mind map the software engineering profession</a:t>
            </a:r>
          </a:p>
          <a:p>
            <a:pPr marL="273050" indent="-273050" algn="l">
              <a:buFont typeface="+mj-lt"/>
              <a:buAutoNum type="arabicPeriod"/>
            </a:pPr>
            <a:r>
              <a:rPr lang="en-US" sz="3200" dirty="0" smtClean="0"/>
              <a:t>Mind map something else (by choice)</a:t>
            </a:r>
            <a:endParaRPr lang="en-US" sz="32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7157" y="152400"/>
            <a:ext cx="3524026" cy="363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134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2132012" y="1236800"/>
            <a:ext cx="7924800" cy="820600"/>
          </a:xfrm>
        </p:spPr>
        <p:txBody>
          <a:bodyPr/>
          <a:lstStyle/>
          <a:p>
            <a:r>
              <a:rPr lang="en-US" dirty="0" smtClean="0"/>
              <a:t>Application of Mind Maps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2132012" y="2174080"/>
            <a:ext cx="7924800" cy="719034"/>
          </a:xfrm>
        </p:spPr>
        <p:txBody>
          <a:bodyPr/>
          <a:lstStyle/>
          <a:p>
            <a:r>
              <a:rPr lang="en-US" dirty="0" smtClean="0"/>
              <a:t>Why Do We Need Mind Mapping?</a:t>
            </a:r>
            <a:endParaRPr lang="en-US" dirty="0"/>
          </a:p>
        </p:txBody>
      </p:sp>
      <p:pic>
        <p:nvPicPr>
          <p:cNvPr id="4098" name="Picture 2" descr="https://encrypted-tbn3.gstatic.com/images?q=tbn:ANd9GcQwNzj8jEYxQ4KJykNaGpnPYQc3M5f9_rPRvpoABwY3l8B-ItZ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9286" y="3114672"/>
            <a:ext cx="5810252" cy="2905128"/>
          </a:xfrm>
          <a:prstGeom prst="rect">
            <a:avLst/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8998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human brain has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~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100 billion neurons</a:t>
            </a:r>
          </a:p>
          <a:p>
            <a:pPr lvl="1"/>
            <a:r>
              <a:rPr lang="en-US" dirty="0" smtClean="0"/>
              <a:t>Each connected to 7 000 other neurons</a:t>
            </a:r>
          </a:p>
          <a:p>
            <a:pPr lvl="1"/>
            <a:r>
              <a:rPr lang="en-US" dirty="0" smtClean="0"/>
              <a:t>Totally 100 </a:t>
            </a:r>
            <a:r>
              <a:rPr lang="en-US" dirty="0"/>
              <a:t>trillion (10</a:t>
            </a:r>
            <a:r>
              <a:rPr lang="en-US" baseline="30000" dirty="0"/>
              <a:t>14</a:t>
            </a:r>
            <a:r>
              <a:rPr lang="en-US" dirty="0"/>
              <a:t>) synapses</a:t>
            </a:r>
            <a:endParaRPr lang="en-US" dirty="0" smtClean="0"/>
          </a:p>
          <a:p>
            <a:pPr>
              <a:spcBef>
                <a:spcPts val="1200"/>
              </a:spcBef>
            </a:pPr>
            <a:r>
              <a:rPr lang="en-US" dirty="0" smtClean="0"/>
              <a:t>Basic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brain functions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Information </a:t>
            </a:r>
            <a:r>
              <a:rPr lang="en-US" dirty="0"/>
              <a:t>processing</a:t>
            </a:r>
          </a:p>
          <a:p>
            <a:pPr lvl="1"/>
            <a:r>
              <a:rPr lang="en-US" dirty="0" smtClean="0"/>
              <a:t>Perception</a:t>
            </a:r>
            <a:endParaRPr lang="en-US" dirty="0"/>
          </a:p>
          <a:p>
            <a:pPr lvl="1"/>
            <a:r>
              <a:rPr lang="en-US" dirty="0" smtClean="0"/>
              <a:t>Motor </a:t>
            </a:r>
            <a:r>
              <a:rPr lang="en-US" dirty="0"/>
              <a:t>control</a:t>
            </a:r>
          </a:p>
          <a:p>
            <a:pPr lvl="1"/>
            <a:r>
              <a:rPr lang="en-US" dirty="0" smtClean="0"/>
              <a:t>Arousal (sleep / wake)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Power of Human Brain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484812" y="6352401"/>
            <a:ext cx="600539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dirty="0"/>
              <a:t>Sources: </a:t>
            </a:r>
            <a:r>
              <a:rPr lang="en-US" sz="1200" dirty="0">
                <a:hlinkClick r:id="rId2"/>
              </a:rPr>
              <a:t>http://en.wikipedia.org/wiki/Neuron</a:t>
            </a:r>
            <a:r>
              <a:rPr lang="en-US" sz="1200" dirty="0"/>
              <a:t>, </a:t>
            </a:r>
            <a:r>
              <a:rPr lang="en-US" sz="1200" dirty="0">
                <a:hlinkClick r:id="rId3"/>
              </a:rPr>
              <a:t>http://en.wikipedia.org/wiki/Brain#Functions</a:t>
            </a:r>
            <a:endParaRPr lang="en-US" sz="1200" dirty="0"/>
          </a:p>
        </p:txBody>
      </p:sp>
      <p:sp>
        <p:nvSpPr>
          <p:cNvPr id="7" name="Rectangle 6"/>
          <p:cNvSpPr/>
          <p:nvPr/>
        </p:nvSpPr>
        <p:spPr>
          <a:xfrm>
            <a:off x="5408612" y="3936298"/>
            <a:ext cx="4611603" cy="19513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0A22E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sz="3200" dirty="0" smtClean="0">
                <a:solidFill>
                  <a:prstClr val="white"/>
                </a:solidFill>
              </a:rPr>
              <a:t>Homeostasis</a:t>
            </a:r>
            <a:endParaRPr lang="en-US" sz="3200" dirty="0">
              <a:solidFill>
                <a:prstClr val="white"/>
              </a:solidFill>
            </a:endParaRPr>
          </a:p>
          <a:p>
            <a:pPr lvl="1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0A22E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prstClr val="white"/>
                </a:solidFill>
              </a:rPr>
              <a:t>Motivation &amp; instincts</a:t>
            </a:r>
          </a:p>
          <a:p>
            <a:pPr lvl="1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0A22E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prstClr val="white"/>
                </a:solidFill>
              </a:rPr>
              <a:t>Learning and memory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3410" y="1271983"/>
            <a:ext cx="2664315" cy="2664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10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When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mind mapping </a:t>
            </a:r>
            <a:r>
              <a:rPr lang="en-US" dirty="0"/>
              <a:t>helps us?</a:t>
            </a:r>
          </a:p>
          <a:p>
            <a:pPr lvl="1"/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Taking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notes</a:t>
            </a:r>
          </a:p>
          <a:p>
            <a:pPr lvl="2"/>
            <a:r>
              <a:rPr lang="en-US" dirty="0" smtClean="0"/>
              <a:t>In class when listening a lesson</a:t>
            </a:r>
          </a:p>
          <a:p>
            <a:pPr lvl="2"/>
            <a:r>
              <a:rPr lang="en-US" dirty="0" smtClean="0"/>
              <a:t>In a meeting at work</a:t>
            </a:r>
          </a:p>
          <a:p>
            <a:pPr lvl="1"/>
            <a:r>
              <a:rPr lang="en-US" dirty="0" smtClean="0"/>
              <a:t>When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reading a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book</a:t>
            </a:r>
          </a:p>
          <a:p>
            <a:pPr lvl="2"/>
            <a:r>
              <a:rPr lang="en-US" dirty="0" smtClean="0"/>
              <a:t>C</a:t>
            </a:r>
            <a:r>
              <a:rPr lang="en-US" dirty="0" smtClean="0">
                <a:sym typeface="Wingdings" panose="05000000000000000000" pitchFamily="2" charset="2"/>
              </a:rPr>
              <a:t>reate a map of the book for better recall</a:t>
            </a:r>
          </a:p>
          <a:p>
            <a:pPr lvl="1"/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sym typeface="Wingdings" panose="05000000000000000000" pitchFamily="2" charset="2"/>
              </a:rPr>
              <a:t>Improved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memory</a:t>
            </a:r>
          </a:p>
          <a:p>
            <a:pPr lvl="2"/>
            <a:r>
              <a:rPr lang="en-US" dirty="0" smtClean="0">
                <a:sym typeface="Wingdings" panose="05000000000000000000" pitchFamily="2" charset="2"/>
              </a:rPr>
              <a:t>Create a map of what you want to remember</a:t>
            </a:r>
          </a:p>
          <a:p>
            <a:pPr lvl="2"/>
            <a:r>
              <a:rPr lang="en-US" dirty="0" smtClean="0">
                <a:sym typeface="Wingdings" panose="05000000000000000000" pitchFamily="2" charset="2"/>
              </a:rPr>
              <a:t>Mapped content is easier to understand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Applications of Mind </a:t>
            </a:r>
            <a:r>
              <a:rPr lang="en-US" dirty="0"/>
              <a:t>Mapping</a:t>
            </a:r>
          </a:p>
        </p:txBody>
      </p:sp>
      <p:pic>
        <p:nvPicPr>
          <p:cNvPr id="5124" name="Picture 4" descr="http://www.usingmindmaps.com/images/mind-map-text-book-overview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8621" y="3810000"/>
            <a:ext cx="2785947" cy="2293763"/>
          </a:xfrm>
          <a:prstGeom prst="roundRect">
            <a:avLst>
              <a:gd name="adj" fmla="val 3042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1212" y="1057755"/>
            <a:ext cx="2408292" cy="2408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771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When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mind mapping </a:t>
            </a:r>
            <a:r>
              <a:rPr lang="en-US" dirty="0"/>
              <a:t>helps us?</a:t>
            </a:r>
          </a:p>
          <a:p>
            <a:pPr lvl="1"/>
            <a:r>
              <a:rPr lang="en-US" dirty="0" smtClean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Planning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sym typeface="Wingdings" panose="05000000000000000000" pitchFamily="2" charset="2"/>
              </a:rPr>
              <a:t> something</a:t>
            </a:r>
          </a:p>
          <a:p>
            <a:pPr lvl="2"/>
            <a:r>
              <a:rPr lang="en-US" dirty="0" smtClean="0">
                <a:sym typeface="Wingdings" panose="05000000000000000000" pitchFamily="2" charset="2"/>
              </a:rPr>
              <a:t>Organize your ideas into a mind map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Brainstorming</a:t>
            </a:r>
          </a:p>
          <a:p>
            <a:pPr lvl="2"/>
            <a:r>
              <a:rPr lang="en-US" dirty="0">
                <a:sym typeface="Wingdings" panose="05000000000000000000" pitchFamily="2" charset="2"/>
              </a:rPr>
              <a:t>Your idea is unclear?</a:t>
            </a:r>
          </a:p>
          <a:p>
            <a:pPr lvl="2"/>
            <a:r>
              <a:rPr lang="en-US" dirty="0">
                <a:sym typeface="Wingdings" panose="05000000000000000000" pitchFamily="2" charset="2"/>
              </a:rPr>
              <a:t>Try mind-mapping it</a:t>
            </a:r>
            <a:r>
              <a:rPr lang="en-US" dirty="0" smtClean="0">
                <a:sym typeface="Wingdings" panose="05000000000000000000" pitchFamily="2" charset="2"/>
              </a:rPr>
              <a:t>!</a:t>
            </a:r>
          </a:p>
          <a:p>
            <a:pPr lvl="2"/>
            <a:r>
              <a:rPr lang="en-US" dirty="0" smtClean="0">
                <a:sym typeface="Wingdings" panose="05000000000000000000" pitchFamily="2" charset="2"/>
              </a:rPr>
              <a:t>Put everything on a sheet of paper</a:t>
            </a:r>
            <a:endParaRPr lang="en-US" dirty="0">
              <a:sym typeface="Wingdings" panose="05000000000000000000" pitchFamily="2" charset="2"/>
            </a:endParaRPr>
          </a:p>
          <a:p>
            <a:pPr lvl="1"/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Creating a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presentation</a:t>
            </a:r>
          </a:p>
          <a:p>
            <a:pPr lvl="2"/>
            <a:r>
              <a:rPr lang="en-US" dirty="0" smtClean="0">
                <a:sym typeface="Wingdings" panose="05000000000000000000" pitchFamily="2" charset="2"/>
              </a:rPr>
              <a:t>Put </a:t>
            </a:r>
            <a:r>
              <a:rPr lang="en-US" dirty="0">
                <a:sym typeface="Wingdings" panose="05000000000000000000" pitchFamily="2" charset="2"/>
              </a:rPr>
              <a:t>your ideas into a mind map</a:t>
            </a:r>
          </a:p>
          <a:p>
            <a:pPr lvl="1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/>
              <a:t>Applications of Mind Mapping (2)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5175" y="1447800"/>
            <a:ext cx="1818838" cy="1818836"/>
          </a:xfrm>
          <a:prstGeom prst="roundRect">
            <a:avLst>
              <a:gd name="adj" fmla="val 3851"/>
            </a:avLst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212" y="3806878"/>
            <a:ext cx="2600765" cy="2477820"/>
          </a:xfrm>
          <a:prstGeom prst="roundRect">
            <a:avLst>
              <a:gd name="adj" fmla="val 3851"/>
            </a:avLst>
          </a:prstGeom>
        </p:spPr>
      </p:pic>
    </p:spTree>
    <p:extLst>
      <p:ext uri="{BB962C8B-B14F-4D97-AF65-F5344CB8AC3E}">
        <p14:creationId xmlns:p14="http://schemas.microsoft.com/office/powerpoint/2010/main" val="3804718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https://softuni.bg/courses/teamwork-and-personal-skills</a:t>
            </a:r>
            <a:r>
              <a:rPr lang="en-US" dirty="0" smtClean="0">
                <a:hlinkClick r:id="rId3"/>
              </a:rPr>
              <a:t>/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88815" y="117000"/>
            <a:ext cx="9531686" cy="949800"/>
          </a:xfrm>
        </p:spPr>
        <p:txBody>
          <a:bodyPr>
            <a:normAutofit/>
          </a:bodyPr>
          <a:lstStyle/>
          <a:p>
            <a:r>
              <a:rPr lang="en-US" dirty="0"/>
              <a:t>Mind Mapping</a:t>
            </a:r>
          </a:p>
        </p:txBody>
      </p:sp>
      <p:pic>
        <p:nvPicPr>
          <p:cNvPr id="13" name="Picture 12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09535" y="5463746"/>
            <a:ext cx="1451877" cy="784654"/>
          </a:xfrm>
          <a:prstGeom prst="roundRect">
            <a:avLst>
              <a:gd name="adj" fmla="val 2953"/>
            </a:avLst>
          </a:prstGeom>
        </p:spPr>
      </p:pic>
      <p:pic>
        <p:nvPicPr>
          <p:cNvPr id="14" name="Picture 13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5612" y="1295401"/>
            <a:ext cx="1752600" cy="804224"/>
          </a:xfrm>
          <a:prstGeom prst="roundRect">
            <a:avLst>
              <a:gd name="adj" fmla="val 3159"/>
            </a:avLst>
          </a:prstGeom>
        </p:spPr>
      </p:pic>
      <p:pic>
        <p:nvPicPr>
          <p:cNvPr id="15" name="Picture 14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39570" y="1295400"/>
            <a:ext cx="2040956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16" name="Picture 15">
            <a:hlinkClick r:id="rId10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795852" y="1295400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17" name="Picture 16">
            <a:hlinkClick r:id="rId12"/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55612" y="5475299"/>
            <a:ext cx="2950821" cy="747701"/>
          </a:xfrm>
          <a:prstGeom prst="roundRect">
            <a:avLst>
              <a:gd name="adj" fmla="val 3159"/>
            </a:avLst>
          </a:prstGeom>
        </p:spPr>
      </p:pic>
      <p:pic>
        <p:nvPicPr>
          <p:cNvPr id="18" name="Picture 17">
            <a:hlinkClick r:id="rId14"/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732212" y="5541096"/>
            <a:ext cx="3252400" cy="627432"/>
          </a:xfrm>
          <a:prstGeom prst="roundRect">
            <a:avLst>
              <a:gd name="adj" fmla="val 3159"/>
            </a:avLst>
          </a:prstGeom>
        </p:spPr>
      </p:pic>
      <p:pic>
        <p:nvPicPr>
          <p:cNvPr id="19" name="Picture 18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159214" y="5461225"/>
            <a:ext cx="2551399" cy="787175"/>
          </a:xfrm>
          <a:prstGeom prst="roundRect">
            <a:avLst>
              <a:gd name="adj" fmla="val 2953"/>
            </a:avLst>
          </a:prstGeom>
        </p:spPr>
      </p:pic>
      <p:pic>
        <p:nvPicPr>
          <p:cNvPr id="20" name="Picture 19">
            <a:hlinkClick r:id="rId18"/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075612" y="2603096"/>
            <a:ext cx="3639755" cy="759181"/>
          </a:xfrm>
          <a:prstGeom prst="roundRect">
            <a:avLst>
              <a:gd name="adj" fmla="val 3159"/>
            </a:avLst>
          </a:prstGeom>
        </p:spPr>
      </p:pic>
      <p:pic>
        <p:nvPicPr>
          <p:cNvPr id="21" name="Picture 20">
            <a:hlinkClick r:id="rId20"/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075612" y="1316222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22" name="Picture 21">
            <a:hlinkClick r:id="rId22"/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0470630" y="3841506"/>
            <a:ext cx="1244737" cy="1144152"/>
          </a:xfrm>
          <a:prstGeom prst="roundRect">
            <a:avLst>
              <a:gd name="adj" fmla="val 2684"/>
            </a:avLst>
          </a:prstGeom>
        </p:spPr>
      </p:pic>
    </p:spTree>
    <p:extLst>
      <p:ext uri="{BB962C8B-B14F-4D97-AF65-F5344CB8AC3E}">
        <p14:creationId xmlns:p14="http://schemas.microsoft.com/office/powerpoint/2010/main" val="3949309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License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This </a:t>
            </a:r>
            <a:r>
              <a:rPr lang="en-US" dirty="0" smtClean="0"/>
              <a:t>course (slides, examples, demos, videos, homework, etc.)</a:t>
            </a:r>
            <a:br>
              <a:rPr lang="en-US" dirty="0" smtClean="0"/>
            </a:br>
            <a:r>
              <a:rPr lang="en-US" dirty="0" smtClean="0"/>
              <a:t>is </a:t>
            </a:r>
            <a:r>
              <a:rPr lang="en-US" dirty="0"/>
              <a:t>licensed </a:t>
            </a:r>
            <a:r>
              <a:rPr lang="en-US" dirty="0" smtClean="0"/>
              <a:t>under </a:t>
            </a:r>
            <a:r>
              <a:rPr lang="en-US" dirty="0"/>
              <a:t>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4.0 International</a:t>
            </a:r>
            <a:r>
              <a:rPr lang="en-US" dirty="0"/>
              <a:t>" </a:t>
            </a:r>
            <a:r>
              <a:rPr lang="en-US" dirty="0" smtClean="0"/>
              <a:t>license</a:t>
            </a:r>
            <a:endParaRPr lang="bg-BG" dirty="0" smtClean="0"/>
          </a:p>
          <a:p>
            <a:endParaRPr lang="bg-BG" sz="2400" dirty="0"/>
          </a:p>
          <a:p>
            <a:endParaRPr lang="bg-BG" sz="2400" dirty="0" smtClean="0"/>
          </a:p>
          <a:p>
            <a:endParaRPr lang="bg-BG" sz="2400" dirty="0"/>
          </a:p>
          <a:p>
            <a:pPr>
              <a:spcBef>
                <a:spcPts val="1800"/>
              </a:spcBef>
            </a:pPr>
            <a:r>
              <a:rPr lang="en-US" sz="2400" dirty="0" smtClean="0"/>
              <a:t>Attribution: this work may contain portions from</a:t>
            </a:r>
          </a:p>
          <a:p>
            <a:pPr lvl="1"/>
            <a:r>
              <a:rPr lang="en-US" sz="2000" dirty="0" smtClean="0"/>
              <a:t>"</a:t>
            </a:r>
            <a:r>
              <a:rPr lang="en-US" sz="2000" dirty="0" smtClean="0">
                <a:hlinkClick r:id="rId4"/>
              </a:rPr>
              <a:t>Knowledge Sharing and Team Working</a:t>
            </a:r>
            <a:r>
              <a:rPr lang="en-US" sz="2000" dirty="0" smtClean="0"/>
              <a:t>" course by </a:t>
            </a:r>
            <a:r>
              <a:rPr lang="en-US" sz="2000" noProof="1" smtClean="0"/>
              <a:t>Telerik Academy</a:t>
            </a:r>
            <a:r>
              <a:rPr lang="en-US" sz="2000" dirty="0" smtClean="0"/>
              <a:t> under </a:t>
            </a:r>
            <a:r>
              <a:rPr lang="en-US" sz="2000" dirty="0" smtClean="0">
                <a:hlinkClick r:id="rId5"/>
              </a:rPr>
              <a:t>CC-BY-NC-SA</a:t>
            </a:r>
            <a:r>
              <a:rPr lang="en-US" sz="2000" dirty="0" smtClean="0"/>
              <a:t> 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43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7436" y="3253408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1124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Software University Foundation 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University </a:t>
            </a:r>
            <a:r>
              <a:rPr lang="en-US" dirty="0"/>
              <a:t>@ </a:t>
            </a:r>
            <a:r>
              <a:rPr lang="en-US" dirty="0" smtClean="0"/>
              <a:t>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</a:t>
            </a:r>
            <a:r>
              <a:rPr lang="en-US" dirty="0"/>
              <a:t>University @ </a:t>
            </a:r>
            <a:r>
              <a:rPr lang="en-US" dirty="0" smtClean="0"/>
              <a:t>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 smtClean="0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9"/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title="Software University Videos @ YouTube">
            <a:hlinkClick r:id="rId6"/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7"/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14" name="Picture 13" title="Software University">
            <a:hlinkClick r:id="rId4" tooltip="Software University"/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14" b="7214"/>
          <a:stretch/>
        </p:blipFill>
        <p:spPr>
          <a:xfrm>
            <a:off x="9659438" y="1594686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</p:spTree>
    <p:extLst>
      <p:ext uri="{BB962C8B-B14F-4D97-AF65-F5344CB8AC3E}">
        <p14:creationId xmlns:p14="http://schemas.microsoft.com/office/powerpoint/2010/main" val="2931241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Software University Foundation 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University </a:t>
            </a:r>
            <a:r>
              <a:rPr lang="en-US" dirty="0"/>
              <a:t>@ </a:t>
            </a:r>
            <a:r>
              <a:rPr lang="en-US" dirty="0" smtClean="0"/>
              <a:t>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</a:t>
            </a:r>
            <a:r>
              <a:rPr lang="en-US" dirty="0"/>
              <a:t>University @ </a:t>
            </a:r>
            <a:r>
              <a:rPr lang="en-US" dirty="0" smtClean="0"/>
              <a:t>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 smtClean="0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descr="http://softuni.bg" title="Software University">
            <a:hlinkClick r:id="rId4" tooltip="Software University"/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6400" y="1594686"/>
            <a:ext cx="1701050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descr="http://softuni.org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descr="http://www.facebook.com/SoftwareUniversity" title="Software University @ Facebook">
            <a:hlinkClick r:id="rId10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http://www.youtube.com/SoftwareUniversity" title="Software University Videos @ YouTube">
            <a:hlinkClick r:id="rId6" tooltip="Software University YouTube Video Channel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7" tooltip="Software University Discussion Forum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4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762304" y="3093954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789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/>
              <a:t>Human Brain: Two Hemispheres</a:t>
            </a:r>
          </a:p>
        </p:txBody>
      </p:sp>
      <p:pic>
        <p:nvPicPr>
          <p:cNvPr id="2052" name="Picture 4" descr="http://www.grammarmindmaps.com/wp-content/uploads/2011/04/Left_brain_right_brain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188" b="-1188"/>
          <a:stretch/>
        </p:blipFill>
        <p:spPr bwMode="auto">
          <a:xfrm>
            <a:off x="2665412" y="1095500"/>
            <a:ext cx="6847114" cy="5181600"/>
          </a:xfrm>
          <a:prstGeom prst="roundRect">
            <a:avLst>
              <a:gd name="adj" fmla="val 940"/>
            </a:avLst>
          </a:prstGeom>
          <a:solidFill>
            <a:srgbClr val="FFFFFF"/>
          </a:solidFill>
        </p:spPr>
      </p:pic>
      <p:sp>
        <p:nvSpPr>
          <p:cNvPr id="7" name="Rectangle 6"/>
          <p:cNvSpPr/>
          <p:nvPr/>
        </p:nvSpPr>
        <p:spPr>
          <a:xfrm>
            <a:off x="188815" y="6428601"/>
            <a:ext cx="493815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Source: </a:t>
            </a:r>
            <a:r>
              <a:rPr lang="en-US" sz="1200" dirty="0">
                <a:hlinkClick r:id="rId3"/>
              </a:rPr>
              <a:t>http://www.grammarmindmaps.com/about-mind-maps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434046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true power of the brain comes when</a:t>
            </a:r>
          </a:p>
          <a:p>
            <a:pPr lvl="1"/>
            <a:r>
              <a:rPr lang="en-US" dirty="0" smtClean="0"/>
              <a:t>The left and the right hemispheres are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combined to work together</a:t>
            </a:r>
          </a:p>
          <a:p>
            <a:pPr lvl="1"/>
            <a:r>
              <a:rPr lang="en-US" dirty="0" smtClean="0"/>
              <a:t>The mind operates many times better</a:t>
            </a:r>
          </a:p>
          <a:p>
            <a:r>
              <a:rPr lang="en-US" dirty="0" smtClean="0"/>
              <a:t>How to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combine the left and right brain hemispheres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/>
              <a:t>Use numbers and colors together</a:t>
            </a:r>
          </a:p>
          <a:p>
            <a:pPr lvl="1"/>
            <a:r>
              <a:rPr lang="en-US" dirty="0" smtClean="0"/>
              <a:t>Use logic and imagination together</a:t>
            </a:r>
          </a:p>
          <a:p>
            <a:pPr lvl="1"/>
            <a:r>
              <a:rPr lang="en-US" dirty="0" smtClean="0"/>
              <a:t>Combine spatial perception and hierarchy</a:t>
            </a:r>
          </a:p>
          <a:p>
            <a:pPr lvl="1"/>
            <a:r>
              <a:rPr lang="en-US" dirty="0" smtClean="0"/>
              <a:t>Use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mind mapping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lvl="1"/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Left and Right Brain Combined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7212" y="3914895"/>
            <a:ext cx="2195400" cy="2585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86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6170612" y="4243705"/>
            <a:ext cx="4343400" cy="820600"/>
          </a:xfrm>
        </p:spPr>
        <p:txBody>
          <a:bodyPr/>
          <a:lstStyle/>
          <a:p>
            <a:r>
              <a:rPr lang="en-US" dirty="0" smtClean="0"/>
              <a:t>Mind Mapping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6170612" y="5180984"/>
            <a:ext cx="4343400" cy="719034"/>
          </a:xfrm>
        </p:spPr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pic>
        <p:nvPicPr>
          <p:cNvPr id="4098" name="Picture 2" descr="http://htmlimg2.scribdassets.com/912ry1220wiaxyq/images/22-f26d7a166e.jpg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65212" y="1066800"/>
            <a:ext cx="4257674" cy="4991540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6392" y="1371600"/>
            <a:ext cx="4268716" cy="2673702"/>
          </a:xfrm>
          <a:prstGeom prst="rect">
            <a:avLst/>
          </a:prstGeom>
          <a:effectLst>
            <a:glow rad="63500">
              <a:schemeClr val="tx1">
                <a:lumMod val="40000"/>
                <a:lumOff val="60000"/>
                <a:alpha val="25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785676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mind map </a:t>
            </a:r>
            <a:r>
              <a:rPr lang="en-US" dirty="0"/>
              <a:t>is a diagram used to visually outline </a:t>
            </a:r>
            <a:r>
              <a:rPr lang="en-US" dirty="0" smtClean="0"/>
              <a:t>information</a:t>
            </a:r>
          </a:p>
          <a:p>
            <a:pPr lvl="1"/>
            <a:r>
              <a:rPr lang="en-US" dirty="0" smtClean="0"/>
              <a:t>Single concept (idea) in its center</a:t>
            </a:r>
          </a:p>
          <a:p>
            <a:pPr lvl="1"/>
            <a:r>
              <a:rPr lang="en-US" dirty="0" smtClean="0"/>
              <a:t>Related concepts connected to the central idea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Mind Map?</a:t>
            </a:r>
            <a:endParaRPr lang="en-US" dirty="0"/>
          </a:p>
        </p:txBody>
      </p:sp>
      <p:pic>
        <p:nvPicPr>
          <p:cNvPr id="3074" name="Picture 2" descr="http://4.bp.blogspot.com/-3NeXAXwAYsU/TjbDvGRBUWI/AAAAAAAAAFM/55XmFZGJx8M/s1600/buzan-mindmap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815298" y="3390047"/>
            <a:ext cx="6403314" cy="2950176"/>
          </a:xfrm>
          <a:prstGeom prst="roundRect">
            <a:avLst>
              <a:gd name="adj" fmla="val 2458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9523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0212" y="1151121"/>
            <a:ext cx="8839200" cy="5570355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 smtClean="0"/>
              <a:t>Visualizing information through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branching</a:t>
            </a:r>
            <a:r>
              <a:rPr lang="en-US" dirty="0" smtClean="0"/>
              <a:t> has old history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Trees, graphs, radial maps and other visual hierarchies are being used for centuries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Used in </a:t>
            </a:r>
            <a:r>
              <a:rPr lang="en-US" dirty="0"/>
              <a:t>learning, memory, </a:t>
            </a:r>
            <a:r>
              <a:rPr lang="en-US" dirty="0" smtClean="0"/>
              <a:t>brainstorming</a:t>
            </a:r>
            <a:r>
              <a:rPr lang="en-US" dirty="0"/>
              <a:t>, </a:t>
            </a:r>
            <a:r>
              <a:rPr lang="en-US" dirty="0" smtClean="0"/>
              <a:t>visual thinking, </a:t>
            </a:r>
            <a:r>
              <a:rPr lang="en-US" dirty="0"/>
              <a:t>problem </a:t>
            </a:r>
            <a:r>
              <a:rPr lang="en-US" dirty="0" smtClean="0"/>
              <a:t>solving, etc.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Used by </a:t>
            </a:r>
            <a:r>
              <a:rPr lang="en-US" dirty="0"/>
              <a:t>educators, engineers, </a:t>
            </a:r>
            <a:r>
              <a:rPr lang="en-US" dirty="0" smtClean="0"/>
              <a:t>psychologists and </a:t>
            </a:r>
            <a:r>
              <a:rPr lang="en-US" dirty="0"/>
              <a:t>others</a:t>
            </a: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Mind Maps: History</a:t>
            </a:r>
            <a:endParaRPr lang="en-US" dirty="0"/>
          </a:p>
        </p:txBody>
      </p:sp>
      <p:pic>
        <p:nvPicPr>
          <p:cNvPr id="7170" name="Picture 2" descr="http://www.scie.org.uk/publications/researchmindedness/findingresources/focusforsearching/basic-radial.JPG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76342" y="3247678"/>
            <a:ext cx="2099596" cy="1657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http://telepayout.com/images/visual-diagram-howitworks.jpg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74109" y="5075810"/>
            <a:ext cx="2101786" cy="1401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http://antelucan.com/vimupdate/f/NonsenseMindMap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110" y="1094998"/>
            <a:ext cx="2101782" cy="1959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0362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1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0</TotalTime>
  <Words>1200</Words>
  <Application>Microsoft Office PowerPoint</Application>
  <PresentationFormat>Custom</PresentationFormat>
  <Paragraphs>250</Paragraphs>
  <Slides>45</Slides>
  <Notes>5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45</vt:i4>
      </vt:variant>
    </vt:vector>
  </HeadingPairs>
  <TitlesOfParts>
    <vt:vector size="47" baseType="lpstr">
      <vt:lpstr>SoftUni 16x9</vt:lpstr>
      <vt:lpstr>1_SoftUni 16x9</vt:lpstr>
      <vt:lpstr>Mind Mapping</vt:lpstr>
      <vt:lpstr>Table of Contents</vt:lpstr>
      <vt:lpstr>The Power of Human Brain</vt:lpstr>
      <vt:lpstr>The Power of Human Brain</vt:lpstr>
      <vt:lpstr>Human Brain: Two Hemispheres</vt:lpstr>
      <vt:lpstr>Left and Right Brain Combined</vt:lpstr>
      <vt:lpstr>Mind Mapping</vt:lpstr>
      <vt:lpstr>What is a Mind Map?</vt:lpstr>
      <vt:lpstr>Mind Maps: History</vt:lpstr>
      <vt:lpstr>Mind Maps: Tony Buzan</vt:lpstr>
      <vt:lpstr>The Power of Mind Mapping</vt:lpstr>
      <vt:lpstr>Examples of Mind Maps</vt:lpstr>
      <vt:lpstr>Examples of Mind Maps (2)</vt:lpstr>
      <vt:lpstr>Examples of Mind Maps (3)</vt:lpstr>
      <vt:lpstr>Examples of Mind Maps (4)</vt:lpstr>
      <vt:lpstr>Examples of Mind Maps (5)</vt:lpstr>
      <vt:lpstr>Examples of Mind Maps (6)</vt:lpstr>
      <vt:lpstr>Examples of Mind Maps (7)</vt:lpstr>
      <vt:lpstr>Examples of Mind Maps (8)</vt:lpstr>
      <vt:lpstr>Examples of Mind Maps (9)</vt:lpstr>
      <vt:lpstr>Examples of Mind Maps (10)</vt:lpstr>
      <vt:lpstr>Examples of Mind Maps (11)</vt:lpstr>
      <vt:lpstr>Examples of Mind Maps (12)</vt:lpstr>
      <vt:lpstr>Examples of Mind Maps (13)</vt:lpstr>
      <vt:lpstr>Examples of Mind Maps (14)</vt:lpstr>
      <vt:lpstr>Examples of Mind Maps (15)</vt:lpstr>
      <vt:lpstr>Creating Mind Maps</vt:lpstr>
      <vt:lpstr>Creating Mind Maps: Steps</vt:lpstr>
      <vt:lpstr>Creating Mind Maps</vt:lpstr>
      <vt:lpstr>Creating Mind Maps (2)</vt:lpstr>
      <vt:lpstr>Creating Mind Maps (3)</vt:lpstr>
      <vt:lpstr>Resources</vt:lpstr>
      <vt:lpstr>The Mind Map Book</vt:lpstr>
      <vt:lpstr>Mind Mapping Software</vt:lpstr>
      <vt:lpstr>Mind Mapping Software (2)</vt:lpstr>
      <vt:lpstr>Mind Mapping Software (3)</vt:lpstr>
      <vt:lpstr>Mind Mapping Software (4)</vt:lpstr>
      <vt:lpstr>Time for Exercises</vt:lpstr>
      <vt:lpstr>Application of Mind Maps</vt:lpstr>
      <vt:lpstr>Applications of Mind Mapping</vt:lpstr>
      <vt:lpstr>Applications of Mind Mapping (2)</vt:lpstr>
      <vt:lpstr>Mind Mapping</vt:lpstr>
      <vt:lpstr>License</vt:lpstr>
      <vt:lpstr>Free Trainings @ Software University</vt:lpstr>
      <vt:lpstr>Free Trainings @ Software University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Mind Mapping</dc:title>
  <dc:subject>C# Basics Course</dc:subject>
  <dc:creator/>
  <cp:keywords>mind mapping, mindmap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2015-09-18T12:28:59Z</dcterms:modified>
  <cp:category>personal skills, personal efficiency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